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60" r:id="rId1"/>
  </p:sldMasterIdLst>
  <p:notesMasterIdLst>
    <p:notesMasterId r:id="rId32"/>
  </p:notesMasterIdLst>
  <p:handoutMasterIdLst>
    <p:handoutMasterId r:id="rId33"/>
  </p:handoutMasterIdLst>
  <p:sldIdLst>
    <p:sldId id="276" r:id="rId2"/>
    <p:sldId id="299" r:id="rId3"/>
    <p:sldId id="300" r:id="rId4"/>
    <p:sldId id="298" r:id="rId5"/>
    <p:sldId id="262" r:id="rId6"/>
    <p:sldId id="292" r:id="rId7"/>
    <p:sldId id="269" r:id="rId8"/>
    <p:sldId id="289" r:id="rId9"/>
    <p:sldId id="288" r:id="rId10"/>
    <p:sldId id="301" r:id="rId11"/>
    <p:sldId id="290" r:id="rId12"/>
    <p:sldId id="270" r:id="rId13"/>
    <p:sldId id="302" r:id="rId14"/>
    <p:sldId id="295" r:id="rId15"/>
    <p:sldId id="297" r:id="rId16"/>
    <p:sldId id="272" r:id="rId17"/>
    <p:sldId id="303" r:id="rId18"/>
    <p:sldId id="259" r:id="rId19"/>
    <p:sldId id="291" r:id="rId20"/>
    <p:sldId id="261" r:id="rId21"/>
    <p:sldId id="279" r:id="rId22"/>
    <p:sldId id="283" r:id="rId23"/>
    <p:sldId id="284" r:id="rId24"/>
    <p:sldId id="285" r:id="rId25"/>
    <p:sldId id="286" r:id="rId26"/>
    <p:sldId id="296" r:id="rId27"/>
    <p:sldId id="260" r:id="rId28"/>
    <p:sldId id="287" r:id="rId29"/>
    <p:sldId id="293" r:id="rId30"/>
    <p:sldId id="294" r:id="rId31"/>
  </p:sldIdLst>
  <p:sldSz cx="12192000" cy="6858000"/>
  <p:notesSz cx="6797675" cy="9926638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67"/>
    <a:srgbClr val="E0E0E0"/>
    <a:srgbClr val="D6EAF8"/>
    <a:srgbClr val="EADAB8"/>
    <a:srgbClr val="DABE82"/>
    <a:srgbClr val="E8D3B9"/>
    <a:srgbClr val="C4A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718" autoAdjust="0"/>
  </p:normalViewPr>
  <p:slideViewPr>
    <p:cSldViewPr snapToGrid="0">
      <p:cViewPr varScale="1">
        <p:scale>
          <a:sx n="81" d="100"/>
          <a:sy n="81" d="100"/>
        </p:scale>
        <p:origin x="717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9" d="100"/>
          <a:sy n="129" d="100"/>
        </p:scale>
        <p:origin x="4604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F35F3C2-7F9F-9345-7764-4D6176567C3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1FFFC2-3DD9-D161-3CFC-E83FCE07793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069A2-C3F6-4081-B1AB-8D760EE424CE}" type="datetimeFigureOut">
              <a:rPr lang="pl-PL" smtClean="0"/>
              <a:t>17.12.2024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997754-55A4-5D8B-340D-E76FC899A5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92D00-390A-B60A-AA4D-D067651DCB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AE4F13-B091-4E0E-9220-49A142B044D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118498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31221-F8E4-4014-8698-73F505210C60}" type="datetimeFigureOut">
              <a:rPr lang="pl-PL" smtClean="0"/>
              <a:t>17.12.2024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655DE-FF30-4D5D-A50E-CFE6AC1E1D0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39347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E24B5-C517-7203-3BF0-E9DC26D9F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6DA588-E7E7-0B73-BF67-288A53DF3A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D8464A-4BB5-2831-F461-5EE514DDAB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A. (Dziękuję serdecznie) Szanowny Panie Dziekanie, Wysoka Rado, Szanowni Państwo, dzień dobry.</a:t>
            </a:r>
          </a:p>
          <a:p>
            <a:r>
              <a:rPr lang="pl-PL" dirty="0"/>
              <a:t>B. Nazywam się Paweł Szefler, a temat mojej rozprawy to: Pomiar satysfakcji interesariuszy w doskonaleniu systemu zarządzania jakością uczelni technicznych w Polsce.</a:t>
            </a:r>
          </a:p>
          <a:p>
            <a:r>
              <a:rPr lang="pl-PL" dirty="0"/>
              <a:t>C. Na wstępie chciałbym wszystkim Państwu podziękować za udział w tym dzisiejszym naszym spotkaniu.</a:t>
            </a:r>
          </a:p>
          <a:p>
            <a:r>
              <a:rPr lang="pl-PL" dirty="0"/>
              <a:t>D. Inspiracją do moich badań stałą się fascynacja szerokim obszarem zarządzania, a także zainteresowanie uczelniami, na które bez wątpienia wpływ mieli moi rodzice.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CC4B6-479F-2BB7-1DBD-AF6C92E1CA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6210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UcPeriod"/>
            </a:pPr>
            <a:r>
              <a:rPr lang="pl-PL" dirty="0"/>
              <a:t>W wypowiedziach różnych osób zauważalne było m. in. to, że podobieństwa w opiniach na temat roli uniwersytetów niekoniecznie przebiegały według przynależności do grup interesariuszy, a raczej odzwierciedlały indywidulaną orientację respondentów w problematyce uczelni.</a:t>
            </a:r>
          </a:p>
          <a:p>
            <a:pPr marL="228600" indent="-228600">
              <a:buAutoNum type="alphaUcPeriod"/>
            </a:pPr>
            <a:r>
              <a:rPr lang="pl-PL" dirty="0"/>
              <a:t>Zauważone opinie o pewnej przewadze absolwentów uczelni technicznych oraz uczelni prestiżowych na rynku pracy w oczach pracodawców posłużyły mi do uzupełnienia hipotez do dalszych badań.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20734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UcPeriod"/>
            </a:pPr>
            <a:r>
              <a:rPr lang="pl-PL" dirty="0"/>
              <a:t>Przedstawione tu hipotezy są wynikiem wniosków zarówno z badania literatury jak i przeprowadzonych wywiadów</a:t>
            </a:r>
          </a:p>
          <a:p>
            <a:pPr marL="228600" indent="-228600">
              <a:buAutoNum type="alphaUcPeriod"/>
            </a:pPr>
            <a:r>
              <a:rPr lang="pl-PL" dirty="0"/>
              <a:t>Hipotezy H1 i H2 wiążą się ze sprawdzeniem zasadności stosowania miar satysfakcji interesariuszy do wnioskowania o efektach działań uniwersytetu.</a:t>
            </a:r>
          </a:p>
          <a:p>
            <a:pPr marL="228600" indent="-228600">
              <a:buAutoNum type="alphaUcPeriod"/>
            </a:pPr>
            <a:r>
              <a:rPr lang="pl-PL" dirty="0"/>
              <a:t>Hipotezy H3 i H4 odnoszą się do opinii o tym, że absolwenci uczelni technicznych są wyżej cenieni na rynku pracy.</a:t>
            </a:r>
          </a:p>
          <a:p>
            <a:pPr marL="228600" indent="-228600">
              <a:buAutoNum type="alphaUcPeriod"/>
            </a:pPr>
            <a:r>
              <a:rPr lang="pl-PL" dirty="0"/>
              <a:t>A hipoteza H5 odnosi się do opinii o tym, że postrzeganie i ocena prestiżu uniwersytetu są skorelowane z efektami kształcenia rozumianymi jako sukcesy absolwentów.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21973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A. W ramach badań ilościowych przeprowadziłem badanie kwestionariuszowe oraz pogłębione analizy dostępnych publicznie danych z bazy ELA oraz wyników rankingów uwzględniających wszystkie badanie uczelnie techniczne.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640577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UcPeriod"/>
            </a:pPr>
            <a:r>
              <a:rPr lang="pl-PL" dirty="0"/>
              <a:t>Szersze omówienie wyników badań ilościowych znajduje się w moim autoreferacie na stronach od 20 do 22 oraz w podsumowaniu na stronie 27.</a:t>
            </a:r>
          </a:p>
          <a:p>
            <a:pPr marL="228600" indent="-228600">
              <a:buAutoNum type="alphaUcPeriod"/>
            </a:pPr>
            <a:r>
              <a:rPr lang="pl-PL" dirty="0"/>
              <a:t>Natomiast w ramach niniejszej prezentacji pozwolę sobie na krótkie omówienie wniosków tych badań.</a:t>
            </a:r>
          </a:p>
          <a:p>
            <a:endParaRPr lang="pl-PL" dirty="0"/>
          </a:p>
          <a:p>
            <a:r>
              <a:rPr lang="pl-PL" dirty="0"/>
              <a:t>Hipotezy: Autoreferat – str. 27; praca tab. 80;</a:t>
            </a:r>
            <a:br>
              <a:rPr lang="pl-PL" dirty="0"/>
            </a:br>
            <a:r>
              <a:rPr lang="pl-PL" dirty="0"/>
              <a:t>Korelacje </a:t>
            </a:r>
            <a:r>
              <a:rPr lang="pl-PL" dirty="0" err="1"/>
              <a:t>Techniczna-Zarobki</a:t>
            </a:r>
            <a:r>
              <a:rPr lang="pl-PL" dirty="0"/>
              <a:t> i in.: Autoreferat – str. 20; praca tab. 72;</a:t>
            </a:r>
          </a:p>
          <a:p>
            <a:r>
              <a:rPr lang="pl-PL" dirty="0"/>
              <a:t>Korelacje Satysfakcja-inne: Autoreferat – str. 20; praca tab. 73;</a:t>
            </a:r>
          </a:p>
          <a:p>
            <a:r>
              <a:rPr lang="pl-PL" dirty="0"/>
              <a:t>Korelacje Rankingi-inne: Autoreferat – str. 21-22; praca tab. 74, tab. 75, tab. 76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836341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2C0A9-3340-3BA7-A0E0-0E811A49A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8EC20D-AF08-56D9-9EB2-1246729F61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3C16E5-5E92-ADBD-16C3-AF10FD6AC5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l">
              <a:buAutoNum type="alphaUcPeriod"/>
            </a:pPr>
            <a:r>
              <a:rPr lang="pl-PL" dirty="0"/>
              <a:t>W takiej syntetycznej formie wybrałem wnioski odnoszące się do sformułowanych hipotez.</a:t>
            </a:r>
          </a:p>
          <a:p>
            <a:pPr marL="228600" indent="-228600" algn="l">
              <a:buAutoNum type="alphaUcPeriod"/>
            </a:pPr>
            <a:r>
              <a:rPr lang="pl-PL" dirty="0"/>
              <a:t>W trakcie badań koniecznej okazało się w niektórych przypadkach sformułowanie hipotez pomocniczych, gdyż pewne zjawiska okazały się być nieco bardziej złożone niż tego początkowo oczekiwałem.</a:t>
            </a:r>
          </a:p>
          <a:p>
            <a:pPr marL="228600" indent="-228600" algn="l">
              <a:buAutoNum type="alphaUcPeriod"/>
            </a:pPr>
            <a:r>
              <a:rPr lang="pl-PL" dirty="0"/>
              <a:t>Stąd też zauważyłem, że istotna statystycznie korelacja pomiędzy faktem ukończenia uczelni technicznej, a wyższymi zarobkami uwidacznia się dopiero po 3 latach od uzyskania dyplomu.</a:t>
            </a:r>
          </a:p>
          <a:p>
            <a:pPr marL="228600" indent="-228600" algn="l">
              <a:buAutoNum type="alphaUcPeriod"/>
            </a:pPr>
            <a:r>
              <a:rPr lang="pl-PL" dirty="0"/>
              <a:t>Natomiast w przypadku stopy zatrudnienia w pierwszym roku po ukończeniu studiów wartość korelacji r-Persona okazała się mieć znak ujemny, sugerując, że krótko po studiach absolwenci uczelni technicznych rzadziej są zatrudniani.</a:t>
            </a:r>
          </a:p>
          <a:p>
            <a:pPr marL="228600" indent="-228600" algn="l">
              <a:buAutoNum type="alphaUcPeriod"/>
            </a:pPr>
            <a:r>
              <a:rPr lang="pl-PL" dirty="0"/>
              <a:t>W odniesieniu do zakresu badań odnoszącego się do hipotez 4. i 5. można stwierdzić, że występuje korelacja pomiędzy faktem bycia uczelnią techniczną, a wyższą pozycją w rankingach i wyższymi ocenami prestiżu.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F23F1A-E7F9-D59D-C895-E98314CB51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740582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UcPeriod"/>
            </a:pPr>
            <a:endParaRPr lang="pl-PL" dirty="0"/>
          </a:p>
          <a:p>
            <a:pPr marL="228600" indent="-228600">
              <a:buAutoNum type="alphaUcPeriod"/>
            </a:pPr>
            <a:r>
              <a:rPr lang="pl-PL" dirty="0"/>
              <a:t>Poza weryfikacją hipotez w wyniku moich badań zidentyfikowałem wskaźniki wspierające procesy doskonalenia systemów zarządzania jakością uczelni z wykorzystaniem informacji o satysfakcji interesariuszy.</a:t>
            </a:r>
          </a:p>
          <a:p>
            <a:pPr marL="228600" indent="-228600">
              <a:buAutoNum type="alphaUcPeriod"/>
            </a:pPr>
            <a:r>
              <a:rPr lang="pl-PL" dirty="0"/>
              <a:t>Wskaźniki te szczególnie będą pomocne przy stosowaniu opracowanej przeze mnie metody doskonalenia.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133132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UcPeriod"/>
            </a:pPr>
            <a:r>
              <a:rPr lang="pl-PL" dirty="0"/>
              <a:t>Zaproponowany autorski Model Doskonalenia Systemu Zarządzania Jakością Inspirowany Satysfakcją Interesariuszy (w skrócie od anglojęzycznej nazwy SSDQM) jest opracowany na podstawie wniosków z całych moich badań w ramach niniejszej pracy.</a:t>
            </a:r>
          </a:p>
          <a:p>
            <a:pPr marL="228600" indent="-228600">
              <a:buAutoNum type="alphaUcPeriod"/>
            </a:pPr>
            <a:r>
              <a:rPr lang="pl-PL" dirty="0"/>
              <a:t>Jest to opisana sekwencja etapów i kroków postępowania w ramach opracowywania i wdrażania udoskonaleń.</a:t>
            </a:r>
          </a:p>
          <a:p>
            <a:pPr marL="228600" indent="-228600">
              <a:buAutoNum type="alphaUcPeriod"/>
            </a:pPr>
            <a:r>
              <a:rPr lang="pl-PL" dirty="0"/>
              <a:t>Ponieważ w ramach rekomendowanych działań najpierw dokonuje się m. in. analizy interesariuszy, a następnie stosuje wnioski z tej analizy, to wykorzystanie tej metody spełnia podstawowe wymagania zarządzania interesariuszami, jak określił to Freeman.</a:t>
            </a:r>
          </a:p>
          <a:p>
            <a:pPr marL="228600" indent="-228600">
              <a:buAutoNum type="alphaUcPeriod"/>
            </a:pPr>
            <a:r>
              <a:rPr lang="pl-PL" dirty="0"/>
              <a:t>W pracy przedstawiłem analizę zakresu w jakim stosowanie proponowanego autorskiego modelu wspiera zapewnienie zgodności z kryteriami jakości Polskiej Komisji Akredytacyjnej oraz wymaganiami normy ISO 21001:2018.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566275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42DE7-762B-B30A-6B6F-36D1D11B2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F06BC0-A700-4D5B-7641-859A93C436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8AD901-2B4E-0A95-3A89-F01AE7C0EA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A. Przedstawiony tu diagram ogólny prezentuje jedynie 9. głównych etapów działań. Natomiast całość modelu obejmuje łącznie 53. odrębne kroki postępowania. </a:t>
            </a:r>
          </a:p>
          <a:p>
            <a:r>
              <a:rPr lang="pl-PL" dirty="0"/>
              <a:t>B. Diagram szczegółowy: Autoreferat – str. 23-24; pełne nazwy i szczegółowe opisy każdego z kroków w pracy (rys. 49; rys. 50; rys. 51; rys. 52) oraz załącznik 7.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29FBD-75B2-E10C-3008-2524566ED8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496900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l">
              <a:buAutoNum type="alphaUcPeriod"/>
            </a:pPr>
            <a:r>
              <a:rPr lang="pl-PL" dirty="0"/>
              <a:t>Ze względu na napotkane ograniczenia badania kwestionariuszowego uważam, że w dalszych badaniach należałoby kontynuować analizy poziomu satysfakcji różnych grup interesariuszy uczelni i ich korelacji z innymi miarami wyników uniwersytetu.</a:t>
            </a:r>
          </a:p>
          <a:p>
            <a:pPr marL="228600" indent="-228600" algn="l">
              <a:buAutoNum type="alphaUcPeriod"/>
            </a:pPr>
            <a:r>
              <a:rPr lang="pl-PL" dirty="0"/>
              <a:t>Niewątpliwie ciekawym obszarem do dalszych badań byłaby weryfikacja efektów stosowania proponowanego modelu.</a:t>
            </a:r>
          </a:p>
          <a:p>
            <a:pPr marL="228600" indent="-228600" algn="l">
              <a:buAutoNum type="alphaUcPeriod"/>
            </a:pPr>
            <a:r>
              <a:rPr lang="pl-PL" dirty="0"/>
              <a:t>Poza tym wydaje się, że potrzeba przejścia od idei </a:t>
            </a:r>
            <a:r>
              <a:rPr lang="pl-PL" dirty="0" err="1"/>
              <a:t>kliento</a:t>
            </a:r>
            <a:r>
              <a:rPr lang="pl-PL" dirty="0"/>
              <a:t>-centryzmu do </a:t>
            </a:r>
            <a:r>
              <a:rPr lang="pl-PL" dirty="0" err="1"/>
              <a:t>interesariuszo</a:t>
            </a:r>
            <a:r>
              <a:rPr lang="pl-PL" dirty="0"/>
              <a:t>-centryzmu może dotyczyć także innych organizacji, a nie jedynie uniwersytetów.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720716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97F02-D92E-8CE2-2095-85CFC59CB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EC7325-6C4F-0D5A-8DB7-2FE10D06B6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D7071C-0CD8-6CCB-9CEC-0AC776E15D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l">
              <a:buAutoNum type="alphaUcPeriod"/>
            </a:pPr>
            <a:r>
              <a:rPr lang="pl-PL" sz="1200" b="0" i="0" u="none" strike="noStrike" baseline="0" dirty="0">
                <a:latin typeface="CIDFont+F1"/>
              </a:rPr>
              <a:t>Podsumowując mogę stwierdzić, że moje badania mogą stanowić pewien wkład w rozwój nauk o zarządzaniu i jakości dzięki syntezie teorii zarządzania jakością i teorii interesariuszy w kontekście uwarunkowań uniwersytetów, a w szczególności polskich publicznych uczelni technicznych.</a:t>
            </a:r>
          </a:p>
          <a:p>
            <a:pPr marL="228600" indent="-228600" algn="l">
              <a:buAutoNum type="alphaUcPeriod"/>
            </a:pPr>
            <a:r>
              <a:rPr lang="pl-PL" sz="1200" b="0" i="0" u="none" strike="noStrike" baseline="0" dirty="0">
                <a:latin typeface="CIDFont+F1"/>
              </a:rPr>
              <a:t>Wprawdzie pewną niedogodnością okazały się napotkane ograniczenia przy badaniu kwestionariuszowym, to jednak wyniki pozostałych badań pozwoliły na osiągnięcie głównych celów mojej pracy.</a:t>
            </a:r>
          </a:p>
          <a:p>
            <a:pPr marL="228600" indent="-228600" algn="l">
              <a:buAutoNum type="alphaUcPeriod"/>
            </a:pPr>
            <a:r>
              <a:rPr lang="pl-PL" sz="1200" b="0" i="0" u="none" strike="noStrike" baseline="0" dirty="0">
                <a:latin typeface="CIDFont+F1"/>
              </a:rPr>
              <a:t>W tym, zaproponowany autorski Model Doskonalenia (Systemu Zarządzania Jakością Inspirowanego Satysfakcją Interesariuszy) zdecydowanie stanowi osiągnięcie celu utylitarnego prezentowanej pracy.</a:t>
            </a:r>
          </a:p>
          <a:p>
            <a:pPr marL="228600" indent="-228600" algn="l">
              <a:buAutoNum type="alphaUcPeriod"/>
            </a:pPr>
            <a:r>
              <a:rPr lang="pl-PL" sz="1200" b="0" i="0" u="none" strike="noStrike" baseline="0" dirty="0">
                <a:latin typeface="CIDFont+F1"/>
              </a:rPr>
              <a:t>Bardzo dziękuję za Państwa życzliwe wysłuchanie mojej prezentacji.</a:t>
            </a:r>
          </a:p>
          <a:p>
            <a:pPr marL="228600" indent="-228600" algn="l">
              <a:buAutoNum type="alphaUcPeriod"/>
            </a:pPr>
            <a:r>
              <a:rPr lang="pl-PL" sz="1200" b="0" i="0" u="none" strike="noStrike" baseline="0" dirty="0">
                <a:latin typeface="CIDFont+F1"/>
              </a:rPr>
              <a:t>Będę wdzięczny za wszelkie formy informacji zwrotnej od Państwa, gdyż upatruję w tym szansy na mój dalszy rozwój. Dziękuję.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B5560C-9451-9697-6797-5238855029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81100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UcPeriod"/>
            </a:pPr>
            <a:r>
              <a:rPr lang="pl-PL" dirty="0"/>
              <a:t>Uczelnie są uznawane za motory napędowe rozwoju kulturowego, społecznego i gospodarczego</a:t>
            </a:r>
          </a:p>
          <a:p>
            <a:pPr marL="228600" indent="-228600">
              <a:buAutoNum type="alphaUcPeriod"/>
            </a:pPr>
            <a:r>
              <a:rPr lang="pl-PL" dirty="0"/>
              <a:t>Uniwersytety początków swych tradycji upatrują w idei akademii platońskiej, ale historyczna ciągłość najstarszych obecnie działających uczelni sięga średniowiecza, kiedy to nazwa uniwersytet zaczęła się kształtować.</a:t>
            </a:r>
          </a:p>
          <a:p>
            <a:pPr marL="228600" indent="-228600">
              <a:buAutoNum type="alphaUcPeriod"/>
            </a:pPr>
            <a:r>
              <a:rPr lang="pl-PL" dirty="0"/>
              <a:t>Na przestrzeni wieków uczelnie praktycznie zawsze były uznawane przez władców i władze państw za istotne. Stąd też pomimo silnej tradycji niezależności uniwersytetu formy ukształtowania zasad funkcjonowania uczelni zmieniały się.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87541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baseline="0" dirty="0"/>
              <a:t>The notion of quality of education and conditions of its quantification at the</a:t>
            </a:r>
            <a:r>
              <a:rPr lang="pl-PL" sz="1200" b="0" i="0" u="none" strike="noStrike" baseline="0" dirty="0"/>
              <a:t> </a:t>
            </a:r>
            <a:r>
              <a:rPr lang="en-US" sz="1200" b="0" i="0" u="none" strike="noStrike" baseline="0" dirty="0"/>
              <a:t>universities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482536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059877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000053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616013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898924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390412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4CC49-770A-B5D5-CC7D-4449B30EE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7D4A7D-145F-12BC-286C-E30CF18CA2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A603E4-FB53-057A-31C0-EB40C026E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l-PL" sz="1200" b="0" i="0" u="none" strike="noStrike" baseline="0" dirty="0">
                <a:latin typeface="CIDFont+F1"/>
              </a:rPr>
              <a:t>Cel poznawczy (</a:t>
            </a:r>
            <a:r>
              <a:rPr lang="pl-PL" sz="1200" b="0" i="1" u="none" strike="noStrike" baseline="0" dirty="0">
                <a:latin typeface="CIDFont+F3"/>
              </a:rPr>
              <a:t>identyfikacja skutecznych z perspektywy doskonalenia systemu zarządzania jakością metod pomiaru i analizy poziomu satysfakcji interesariuszy jako miernika jakości)</a:t>
            </a:r>
          </a:p>
          <a:p>
            <a:pPr algn="l"/>
            <a:r>
              <a:rPr lang="pl-PL" sz="1200" b="0" i="0" u="none" strike="noStrike" baseline="0" dirty="0">
                <a:latin typeface="CIDFont+F1"/>
              </a:rPr>
              <a:t>Cel utylitarny (opracowanie metody doskonalenia systemu zarządzania jakością uczelni, dostosowanego do specyfiki polskich uczelni technicznych, z wykorzystaniem pomiaru satysfakcji różnych grup interesariuszy jako jednego z mierników efektów działania uczelni) 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77087-96FC-86D3-F35F-1FFBA3CB0F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275754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Uczelnie techniczne nadzorowane przez Ministerstwo Edukacji i Nauki plus Politechnika Bydgoska (klasyfikowana przez Ministerstwo jako uczelnia przyrodnicza)</a:t>
            </a:r>
          </a:p>
          <a:p>
            <a:r>
              <a:rPr lang="pl-PL" dirty="0"/>
              <a:t>Uczelnie nadzorowane przez Ministerstwo Infrastruktury: Politechnika Morska w Szczecinie, Uniwersytet Morski w Gdyni</a:t>
            </a:r>
          </a:p>
          <a:p>
            <a:r>
              <a:rPr lang="pl-PL" dirty="0"/>
              <a:t>Nadzorowane przez Ministerstwo Obrony Narodowej: WAT (Wojskowa Akademia Techniczna)</a:t>
            </a:r>
            <a:br>
              <a:rPr lang="pl-PL" dirty="0"/>
            </a:b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27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178856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786509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5AB04-2053-2F9B-73AE-A92FD481C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E20778-5DC0-9CF0-9D8E-44CAED097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7737C8-411A-F7AA-C2EA-3D7DDFEE0C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l-PL" sz="1200" b="0" i="0" u="none" strike="noStrike" baseline="0" dirty="0">
                <a:latin typeface="CIDFont+F1"/>
              </a:rPr>
              <a:t>Cel poznawczy (</a:t>
            </a:r>
            <a:r>
              <a:rPr lang="pl-PL" sz="1200" b="0" i="1" u="none" strike="noStrike" baseline="0" dirty="0">
                <a:latin typeface="CIDFont+F3"/>
              </a:rPr>
              <a:t>identyfikacja skutecznych z perspektywy doskonalenia systemu zarządzania jakością metod pomiaru i analizy poziomu satysfakcji interesariuszy jako miernika jakości)</a:t>
            </a:r>
          </a:p>
          <a:p>
            <a:pPr algn="l"/>
            <a:r>
              <a:rPr lang="pl-PL" sz="1200" b="0" i="0" u="none" strike="noStrike" baseline="0" dirty="0">
                <a:latin typeface="CIDFont+F1"/>
              </a:rPr>
              <a:t>Cel utylitarny (opracowanie metody doskonalenia systemu zarządzania jakością uczelni, dostosowanego do specyfiki polskich uczelni technicznych, z wykorzystaniem pomiaru satysfakcji różnych grup interesariuszy jako jednego z mierników efektów działania uczelni) 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C5522D-C257-FDC2-2FA4-DDA118FB71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29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73865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A. W mojej prezentacji posłużę się strukturą analogiczną do struktury moich badań.</a:t>
            </a:r>
          </a:p>
          <a:p>
            <a:r>
              <a:rPr lang="pl-PL" dirty="0"/>
              <a:t>B. Najpierw pozwolę sobie na przedstawienie wybranych wniosków z badania literatury, które pozwoliły mi na sformułowanie </a:t>
            </a:r>
            <a:r>
              <a:rPr lang="pl-PL" b="1" dirty="0"/>
              <a:t>problemu badawczego </a:t>
            </a:r>
            <a:r>
              <a:rPr lang="pl-PL" dirty="0"/>
              <a:t>i </a:t>
            </a:r>
            <a:r>
              <a:rPr lang="pl-PL" b="1" dirty="0"/>
              <a:t>celów</a:t>
            </a:r>
            <a:r>
              <a:rPr lang="pl-PL" dirty="0"/>
              <a:t> mojej pracy.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620748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45931-A6E2-2590-EAEA-B51CC9184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24A534-2457-9728-D20B-AF666CEE2E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260E01-C01C-0A23-58D5-BC9FE5B018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l-PL" sz="1200" b="0" i="0" u="none" strike="noStrike" baseline="0" dirty="0">
                <a:latin typeface="CIDFont+F1"/>
              </a:rPr>
              <a:t>Cel poznawczy (</a:t>
            </a:r>
            <a:r>
              <a:rPr lang="pl-PL" sz="1200" b="0" i="1" u="none" strike="noStrike" baseline="0" dirty="0">
                <a:latin typeface="CIDFont+F3"/>
              </a:rPr>
              <a:t>identyfikacja skutecznych z perspektywy doskonalenia systemu zarządzania jakością metod pomiaru i analizy poziomu satysfakcji interesariuszy jako miernika jakości)</a:t>
            </a:r>
          </a:p>
          <a:p>
            <a:pPr algn="l"/>
            <a:r>
              <a:rPr lang="pl-PL" sz="1200" b="0" i="0" u="none" strike="noStrike" baseline="0" dirty="0">
                <a:latin typeface="CIDFont+F1"/>
              </a:rPr>
              <a:t>Cel utylitarny (opracowanie metody doskonalenia systemu zarządzania jakością uczelni, dostosowanego do specyfiki polskich uczelni technicznych, z wykorzystaniem pomiaru satysfakcji różnych grup interesariuszy jako jednego z mierników efektów działania uczelni) 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63DC4-78B4-8F90-A9EA-718B97177B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30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48074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FC8EB-F502-E949-E062-B9DD7EBDF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09BF47-98EF-578A-E22C-C91AA428CF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327CBA-DCBE-F218-EF5B-92CC3C43A6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UcPeriod"/>
            </a:pPr>
            <a:r>
              <a:rPr lang="pl-PL" dirty="0"/>
              <a:t>Współcześnie polskie uniwersytety znajdują się pod wpływem 3 koncepcji dotyczących tego jaka powinna być i rola i zasady funkcjonowania.</a:t>
            </a:r>
          </a:p>
          <a:p>
            <a:pPr marL="228600" indent="-228600">
              <a:buAutoNum type="alphaUcPeriod"/>
            </a:pPr>
            <a:r>
              <a:rPr lang="pl-PL" dirty="0"/>
              <a:t>Jak widać na przedstawionym diagramie, występują znaczne różnice szczególnie między koncepcją uniwersytetu liberalnego (idee </a:t>
            </a:r>
            <a:r>
              <a:rPr lang="pl-PL" dirty="0" err="1"/>
              <a:t>Humboltda</a:t>
            </a:r>
            <a:r>
              <a:rPr lang="pl-PL" dirty="0"/>
              <a:t>) a pozostałymi dwiema tu przedstawionymi.</a:t>
            </a:r>
          </a:p>
          <a:p>
            <a:pPr marL="228600" indent="-228600">
              <a:buAutoNum type="alphaUcPeriod"/>
            </a:pPr>
            <a:r>
              <a:rPr lang="pl-PL" dirty="0"/>
              <a:t>Myślę, że nie będzie przesadą stwierdzenie, że część wyzwań związanych z zarządzaniem polskimi uczelniami ma swoje korzenie w tych właśnie różnicach.</a:t>
            </a:r>
          </a:p>
          <a:p>
            <a:pPr marL="228600" indent="-228600">
              <a:buAutoNum type="alphaUcPeriod"/>
            </a:pPr>
            <a:r>
              <a:rPr lang="pl-PL" dirty="0"/>
              <a:t>Jedną z wyróżniających uczelnie cech jest to, że w odniesieniu do nich odchodzimy od pojęcia klienta, a skłaniamy się do zastąpienia go koncepcją interesariuszy.</a:t>
            </a:r>
          </a:p>
          <a:p>
            <a:pPr marL="228600" indent="-228600">
              <a:buAutoNum type="alphaUcPeriod"/>
            </a:pPr>
            <a:r>
              <a:rPr lang="pl-PL" dirty="0"/>
              <a:t>Wielość grup lub stron zainteresowanych, która szczególnie jest zauważalna dla publicznych uczelni technicznych sprawia, że będąc organizacjami wymagającymi z punktu widzenia zarządzania, są jednocześnie ciekawym obszarem badań.</a:t>
            </a:r>
          </a:p>
          <a:p>
            <a:pPr marL="228600" indent="-228600">
              <a:buAutoNum type="alphaUcPeriod"/>
            </a:pPr>
            <a:r>
              <a:rPr lang="pl-PL" dirty="0"/>
              <a:t>Z przeprowadzonych przeze mnie badań wynika, że szczególnie w odniesieniu do uniwersytetów istnieje potrzeba syntezy teorii zarządzania jakością i teorii interesariuszy.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B1EE41-20AA-DBB2-94E1-81BEE05AB3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5236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UcPeriod"/>
            </a:pPr>
            <a:r>
              <a:rPr lang="pl-PL" dirty="0"/>
              <a:t>Zarządzanie jakością wyewoluowało w XX w. z szeregu metod na poziomie kontroli jakości, aż do systemów zarządzanie praktycznie wszystkimi obszarami organizacji.</a:t>
            </a:r>
          </a:p>
          <a:p>
            <a:pPr marL="228600" indent="-228600">
              <a:buAutoNum type="alphaUcPeriod"/>
            </a:pPr>
            <a:r>
              <a:rPr lang="pl-PL" dirty="0"/>
              <a:t>O tym jak bardzo jest istotne może świadczyć np. to, że niektóre koncepcje zarządzania jakością opisuje się wręcz jako filozofie zarządzania, a ponadto wskazuje się na potrzebę budowania kultury jakości w ramach kultury organizacyjnej.</a:t>
            </a:r>
          </a:p>
          <a:p>
            <a:pPr marL="228600" indent="-228600">
              <a:buAutoNum type="alphaUcPeriod"/>
            </a:pPr>
            <a:r>
              <a:rPr lang="pl-PL" dirty="0"/>
              <a:t>Chciałbym podkreślić to na co wszystkie współczesne, dojrzałe koncepcje zarządzania jakością (jak np. TQM i te normatywne, czy też Lean oraz </a:t>
            </a:r>
            <a:r>
              <a:rPr lang="pl-PL" dirty="0" err="1"/>
              <a:t>SixSigma</a:t>
            </a:r>
            <a:r>
              <a:rPr lang="pl-PL" dirty="0"/>
              <a:t>, a także CAF) kładą szczególny nacisk – czyli na kluczową rolę liderów dla osiągnięcia sukcesu w procesach ciągłego doskonalenia. Wiąże się to z tym, że ciągłe doskonalenie oznacza również nieustanne zmiany.</a:t>
            </a:r>
          </a:p>
          <a:p>
            <a:pPr marL="228600" indent="-228600">
              <a:buAutoNum type="alphaUcPeriod"/>
            </a:pPr>
            <a:r>
              <a:rPr lang="pl-PL" dirty="0"/>
              <a:t>Fundamentem zarządzania jakością jest </a:t>
            </a:r>
            <a:r>
              <a:rPr lang="pl-PL" dirty="0" err="1"/>
              <a:t>kliento</a:t>
            </a:r>
            <a:r>
              <a:rPr lang="pl-PL" dirty="0"/>
              <a:t>-centryzm, czyli dążenie do satysfakcji klientów.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96532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4F5E5-2AEF-0C9A-F549-0C6094F71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A81F10-366F-5959-0987-F6C125F31B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6A50EF-0E74-5EFF-1D7A-DAA915D7FC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UcPeriod"/>
            </a:pPr>
            <a:r>
              <a:rPr lang="pl-PL" sz="1200" b="0" i="0" u="none" strike="noStrike" baseline="0" dirty="0">
                <a:latin typeface="CIDFont+F1"/>
              </a:rPr>
              <a:t>Przekładając więc to na realia uniwersytetów powinniśmy, więc raczej mówić o </a:t>
            </a:r>
            <a:r>
              <a:rPr lang="pl-PL" sz="1200" b="0" i="0" u="none" strike="noStrike" baseline="0" dirty="0" err="1">
                <a:latin typeface="CIDFont+F1"/>
              </a:rPr>
              <a:t>interesariuszo</a:t>
            </a:r>
            <a:r>
              <a:rPr lang="pl-PL" sz="1200" b="0" i="0" u="none" strike="noStrike" baseline="0" dirty="0">
                <a:latin typeface="CIDFont+F1"/>
              </a:rPr>
              <a:t>-centryzmie.</a:t>
            </a:r>
          </a:p>
          <a:p>
            <a:pPr marL="228600" indent="-228600">
              <a:buAutoNum type="alphaUcPeriod"/>
            </a:pPr>
            <a:r>
              <a:rPr lang="pl-PL" sz="1200" b="0" i="0" u="none" strike="noStrike" baseline="0" dirty="0">
                <a:latin typeface="CIDFont+F1"/>
              </a:rPr>
              <a:t>Koncepcja i definicje interesariuszy rozwijane są od lat 60. XX w. W największym stopniu w obszarze CSR – społecznej odpowiedzialności biznesu.</a:t>
            </a:r>
          </a:p>
          <a:p>
            <a:pPr marL="228600" indent="-228600">
              <a:buAutoNum type="alphaUcPeriod"/>
            </a:pPr>
            <a:r>
              <a:rPr lang="pl-PL" sz="1200" b="0" i="0" u="none" strike="noStrike" baseline="0" dirty="0">
                <a:latin typeface="CIDFont+F1"/>
              </a:rPr>
              <a:t>W najbardziej klasycznym ujęciu za interesariuszy uznajemy tych, którzy mogą wpływać na organizację i tych, którzy są pod wpływem organizacji -&gt; krótko mówiąc to wszyscy, którzy mają lub mogą mieć względem organizacji jakiś interes.</a:t>
            </a:r>
          </a:p>
          <a:p>
            <a:pPr marL="228600" indent="-228600">
              <a:buAutoNum type="alphaUcPeriod"/>
            </a:pPr>
            <a:r>
              <a:rPr lang="pl-PL" sz="1200" b="0" i="0" u="none" strike="noStrike" baseline="0" dirty="0">
                <a:latin typeface="CIDFont+F1"/>
              </a:rPr>
              <a:t>Jeden z głównych badaczy obszaru zarządzania interesariuszami, jakim jest Robert Edward Freeman podkreśla rolę analizy interesariuszy oraz kierowania się postawą „służenia interesariuszom”.</a:t>
            </a:r>
          </a:p>
          <a:p>
            <a:pPr marL="228600" indent="-228600">
              <a:buAutoNum type="alphaUcPeriod"/>
            </a:pPr>
            <a:r>
              <a:rPr lang="pl-PL" sz="1200" b="0" i="0" u="none" strike="noStrike" baseline="0" dirty="0">
                <a:latin typeface="CIDFont+F1"/>
              </a:rPr>
              <a:t>Koncepcja interesariuszy znajduje swoje istotne odzwierciedlenie w normie odnoszącej się do zarządzania organizacjami edukacyjnymi.</a:t>
            </a:r>
          </a:p>
          <a:p>
            <a:pPr marL="228600" indent="-228600">
              <a:buAutoNum type="alphaUcPeriod"/>
            </a:pPr>
            <a:r>
              <a:rPr lang="pl-PL" sz="1200" b="0" i="0" u="none" strike="noStrike" baseline="0" dirty="0">
                <a:latin typeface="CIDFont+F1"/>
              </a:rPr>
              <a:t>Norma ta jest najbliższą uczelniom propozycją w pewien sposób łączącą teorię zarządzania jakością z teorią interesariuszy.</a:t>
            </a:r>
          </a:p>
          <a:p>
            <a:pPr marL="228600" indent="-228600">
              <a:buAutoNum type="alphaUcPeriod"/>
            </a:pPr>
            <a:r>
              <a:rPr lang="pl-PL" sz="1200" b="0" i="0" u="none" strike="noStrike" baseline="0" dirty="0">
                <a:latin typeface="CIDFont+F1"/>
              </a:rPr>
              <a:t>Natomiast nie znalazłem do tej pory narzędzia wspierającego doskonalenie systemu zarządzania jakością, uwzględniającego interesariuszy, a także szczególne uwarunkowania polskich publicznych uczelni technicznych.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55800-B4B6-48E8-C742-C61D7C841A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92480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UcPeriod"/>
            </a:pPr>
            <a:r>
              <a:rPr lang="pl-PL" dirty="0"/>
              <a:t>Ponieważ uznałem to za istotną lukę to cel utylitarny jaki sobie postawiłem odnosi się do opracowania takiej metody.</a:t>
            </a:r>
          </a:p>
          <a:p>
            <a:pPr marL="228600" indent="-228600">
              <a:buAutoNum type="alphaUcPeriod"/>
            </a:pPr>
            <a:r>
              <a:rPr lang="pl-PL" dirty="0"/>
              <a:t>Natomiast postawiony przeze mnie problem badawczy oraz cel poznawczy odnoszą się do identyfikacji miar i metod pomiaru odnoszących się do jakości szeroko pojętych usług uniwersytetów. </a:t>
            </a:r>
          </a:p>
          <a:p>
            <a:pPr marL="228600" indent="-228600">
              <a:buAutoNum type="alphaUcPeriod"/>
            </a:pPr>
            <a:r>
              <a:rPr lang="pl-PL" dirty="0"/>
              <a:t>Mają być to miary które będą miały naukowe uzasadnienie do stosowania w procesach doskonalenia systemu zarządzania jakością, a jednocześnie będą pozwalały na uwzględnienie perspektywy interesariuszy i kontekstu publicznych uczelni technicznych w Polsce.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8279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UcPeriod"/>
            </a:pPr>
            <a:r>
              <a:rPr lang="pl-PL" dirty="0"/>
              <a:t>W ramach moich badań wykorzystałem metody jakościowe przeprowadzając wywiady pogłębione.</a:t>
            </a:r>
          </a:p>
          <a:p>
            <a:pPr marL="228600" indent="-228600">
              <a:buAutoNum type="alphaUcPeriod"/>
            </a:pPr>
            <a:r>
              <a:rPr lang="pl-PL" dirty="0"/>
              <a:t>Z punktu widzenia zarządzania uczelniami istotnym jest zrozumienie relacji różnych grup interesariuszy do uczelni oraz relacji pomiędzy różnymi grupami interesariuszy</a:t>
            </a:r>
          </a:p>
          <a:p>
            <a:pPr marL="228600" indent="-228600">
              <a:buAutoNum type="alphaUcPeriod"/>
            </a:pPr>
            <a:r>
              <a:rPr lang="pl-PL" dirty="0"/>
              <a:t>Tego właśnie dotyczą dwa pierwsze pytania.</a:t>
            </a:r>
          </a:p>
          <a:p>
            <a:pPr marL="228600" indent="-228600">
              <a:buAutoNum type="alphaUcPeriod"/>
            </a:pPr>
            <a:r>
              <a:rPr lang="pl-PL" dirty="0"/>
              <a:t>Natomiast 2 pozostałe pytania dotyczą specyficznego kontekstu uczelni technicznych oraz możliwości określenia miar jakości ich szeroko pojętych usług.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384694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UcPeriod"/>
            </a:pPr>
            <a:r>
              <a:rPr lang="pl-PL" dirty="0"/>
              <a:t>Wywiady przeprowadziłem wśród przedstawicieli wszystkich wybranych grup interesariuszy uczelni. </a:t>
            </a:r>
          </a:p>
          <a:p>
            <a:pPr marL="228600" indent="-228600">
              <a:buAutoNum type="alphaUcPeriod"/>
            </a:pPr>
            <a:r>
              <a:rPr lang="pl-PL" dirty="0"/>
              <a:t>Do wyboru tych grup posłużyłem się wynikami badania literatury, między innymi szerokiej analizy tego kogo w literaturze przedmiotu uznaje się w za istotnych interesariuszy uczelni.</a:t>
            </a:r>
          </a:p>
          <a:p>
            <a:pPr marL="228600" indent="-228600">
              <a:buAutoNum type="alphaUcPeriod"/>
            </a:pPr>
            <a:r>
              <a:rPr lang="pl-PL" dirty="0"/>
              <a:t>Przeprowadziłem łącznie 33 wywiady.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56112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bg>
      <p:bgPr>
        <a:solidFill>
          <a:srgbClr val="0037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41E694-2710-DC70-AA0B-4C28B29903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81142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7AB01FE5-8F8F-0DB7-1ECC-5EE73454C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56746"/>
            <a:ext cx="9144000" cy="40105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pl-PL" dirty="0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7C0CAD3-795D-063D-FA5B-9906B7328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0EF8B8A-156A-435C-AD97-E523B40FBEC6}" type="datetime1">
              <a:rPr lang="pl-PL" smtClean="0"/>
              <a:t>17.12.2024</a:t>
            </a:fld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3D7C33F6-E414-7164-B185-D5897F938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775EE83-6C96-117D-25D0-83AB1D8F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C9AAA0-29FB-4B62-AB65-7094BA6E939A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5E855CC7-5BE1-611D-2959-51F87F5B90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33599"/>
          <a:stretch>
            <a:fillRect/>
          </a:stretch>
        </p:blipFill>
        <p:spPr>
          <a:xfrm>
            <a:off x="2856000" y="410016"/>
            <a:ext cx="6480000" cy="157189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82651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E2864CF-6415-3C6F-154C-6FAA81035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C88A7EA-6470-2884-E80D-942F1E423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08F0408-AD79-CD39-4B59-383C3A2F0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67998-9FE6-4DC5-B510-9D5DDF5DDD4E}" type="datetime1">
              <a:rPr lang="pl-PL" smtClean="0"/>
              <a:t>17.12.2024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A65E4D3-B85B-9620-829B-5F31903BE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72F47B7-77B6-AB4C-E3D1-CBDA93480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03784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59B8AF65-E0EA-121C-433A-3C51CD8C3F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962C26D-E3AD-E249-1AFD-F7E28C4FCE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6D10DC6-3932-5213-7DF0-58158F885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DDDB4-675E-47A0-B021-EDCA5866B50A}" type="datetime1">
              <a:rPr lang="pl-PL" smtClean="0"/>
              <a:t>17.12.2024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4AB1BC6-51F2-CF63-9DC9-E0FBC8007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3F8AB48-97AF-7B65-E7E6-B7DD30361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65069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Image" descr="Image"/>
          <p:cNvPicPr>
            <a:picLocks noChangeAspect="1"/>
          </p:cNvPicPr>
          <p:nvPr/>
        </p:nvPicPr>
        <p:blipFill>
          <a:blip r:embed="rId2"/>
          <a:srcRect r="33607"/>
          <a:stretch>
            <a:fillRect/>
          </a:stretch>
        </p:blipFill>
        <p:spPr>
          <a:xfrm>
            <a:off x="3128218" y="2709000"/>
            <a:ext cx="5935564" cy="144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069920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869BEB-8675-6127-D69D-7E3305B5A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28CE976-2BB5-5094-27A2-7E4E8AAE4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l-PL" dirty="0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AD664DE-B4F8-2F78-06B8-88716C341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A999596-79E2-47B9-BE05-8BA149DDBEB8}" type="datetime1">
              <a:rPr lang="pl-PL" smtClean="0"/>
              <a:t>17.12.2024</a:t>
            </a:fld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F3638B3-B44D-71D4-E038-8E4768053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pl-PL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233A1D5-2EF8-2213-7071-2D3CF6E6A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C9AAA0-29FB-4B62-AB65-7094BA6E939A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39487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9543898-FB18-3778-640D-97EA06F7E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356E99A-378B-AAF0-05BE-E796E10E7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313CC89-FC40-F723-0714-CBFD16A2C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5E9CE-1D79-43DA-9F33-E75AC39DFDD8}" type="datetime1">
              <a:rPr lang="pl-PL" smtClean="0"/>
              <a:t>17.12.2024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6E4DC45-3793-16DB-EB42-800410254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13B5448-4169-0D78-C0EB-60FEFF69E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21090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C9C6F1-4D8A-C5BE-183C-9BDECD373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5E89BCF-C4D5-5083-2CF9-E76B3B10C9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8502A009-8DBF-4E9E-1996-450FC91127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l-PL" dirty="0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649A601-D281-CE22-9ABB-B32751848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3477A2-E204-4FE0-9357-9D746BEC6204}" type="datetime1">
              <a:rPr lang="pl-PL" smtClean="0"/>
              <a:t>17.12.2024</a:t>
            </a:fld>
            <a:endParaRPr lang="pl-PL" dirty="0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77E23703-4411-3366-AEAA-E2D567FD4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pl-PL" dirty="0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16CCF723-4BD4-F792-B3E6-E4BCC23F7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C9AAA0-29FB-4B62-AB65-7094BA6E939A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90392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07F9BE3-1A7A-3F29-93BC-DDF03845F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5EBE2AE-0A06-8AA1-BAE3-101D778E8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37451D39-E75D-BFBF-39F8-1E6C6220B4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04CB4574-A8FD-733A-12BB-EB1AB2FAB5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70012007-1553-99D3-F36D-1C2BF29D95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l-PL" dirty="0"/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F375FB15-9B36-FAB1-EFE1-15AF72C65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FCD06-3475-4CDD-804B-4C2809B5A13A}" type="datetime1">
              <a:rPr lang="pl-PL" smtClean="0"/>
              <a:t>17.12.2024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E1778F47-D2B8-25DF-A8F7-D3821FBA4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8A86CAC6-0317-66E8-C21D-2B3D8BE46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85111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E47FDD4-53BC-0499-48C0-154E20F22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10DDEB75-05E5-D8DF-A406-EF5A88593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DAB46-48FF-4D68-9F01-A14A7B3B09A5}" type="datetime1">
              <a:rPr lang="pl-PL" smtClean="0"/>
              <a:t>17.12.2024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E98E4CC4-BD6E-F287-570B-81BF2F9B7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CB11CCA6-72FC-9106-4660-B9E57498D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71034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8AB074DC-1C64-7403-23F6-8B72F2328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3169C-5DAD-43A4-A9F4-0546DD4F92EF}" type="datetime1">
              <a:rPr lang="pl-PL" smtClean="0"/>
              <a:t>17.12.2024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581A3F8A-F06A-A128-6CAA-56320B8B0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74F0F96-69A6-864D-047F-A1E6024B3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t>‹#›</a:t>
            </a:fld>
            <a:endParaRPr lang="pl-P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766CC3-00EB-4811-0A79-EE6AC37DD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726" y="0"/>
            <a:ext cx="96205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484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6184CE5-422A-F08F-9A7D-3280F84C6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F235C73-348A-F8F6-4649-082C30DE8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6006204-8BC4-766A-4A3E-9C78F14D3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88D535CB-CCDC-158B-11B1-CD9C40F5D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2DA5-5ACB-4357-B607-7FAA6ABE8D2E}" type="datetime1">
              <a:rPr lang="pl-PL" smtClean="0"/>
              <a:t>17.12.2024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43D60152-3D2D-8316-8589-2782702D2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D50A7F0A-AB17-1EB8-D19B-E155D4D23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96972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E5AF2C-EA42-1807-E930-732D62806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C957C98B-C356-BA7D-7ACA-EA3F693234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63DCD9D9-7414-01EC-1761-94BF71EDD2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16D9C4C-2FE2-B6A9-373F-3C67E54AF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E8D5-B667-465B-923C-8AE64D9B5C50}" type="datetime1">
              <a:rPr lang="pl-PL" smtClean="0"/>
              <a:t>17.12.2024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D6EF7CD6-F4D9-B36C-6630-877DF75F7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15AE4303-5956-8AB8-78EE-3538567DE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27060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6FCB6DAD-8BDA-D1E7-A03F-18CF4B80B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C332C8A-D840-37BF-9134-1085EB86D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C6BF104-03BF-E560-A454-80E28292A3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F5EBC61-B65A-4F86-AC7A-820DD48DEEE0}" type="datetime1">
              <a:rPr lang="pl-PL" smtClean="0"/>
              <a:t>17.12.2024</a:t>
            </a:fld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90B8007-B8F6-90CD-43F0-85C42CED37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pl-PL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B81BDAF-84AF-BBDC-17FD-6B9CB054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C9AAA0-29FB-4B62-AB65-7094BA6E939A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89705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376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3767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376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3767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3767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3767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6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3F0303-AB49-249B-063F-6EF784A57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C48A32A-55BC-6AE8-FD6B-A3F50260BE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sz="3200" dirty="0"/>
              <a:t>Pomiar satysfakcji interesariuszy w doskonaleniu systemu zarządzania jakością uczelni technicznych w Polsce</a:t>
            </a:r>
            <a:endParaRPr lang="pl-PL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19DEA9DD-F948-B38A-F6CF-7962AD56E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47358"/>
            <a:ext cx="9144000" cy="410441"/>
          </a:xfrm>
        </p:spPr>
        <p:txBody>
          <a:bodyPr>
            <a:normAutofit/>
          </a:bodyPr>
          <a:lstStyle/>
          <a:p>
            <a:pPr algn="l"/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Mgr inż. Jan Paweł Szefler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301B0-1A9E-3D74-979F-6F2D50567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 dirty="0"/>
              <a:t>Gdańsk, 19.12.2024</a:t>
            </a:r>
          </a:p>
        </p:txBody>
      </p:sp>
    </p:spTree>
    <p:extLst>
      <p:ext uri="{BB962C8B-B14F-4D97-AF65-F5344CB8AC3E}">
        <p14:creationId xmlns:p14="http://schemas.microsoft.com/office/powerpoint/2010/main" val="218578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0"/>
    </mc:Choice>
    <mc:Fallback xmlns="">
      <p:transition spd="slow" advTm="55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F9606-AA21-DBB6-4531-5184194D0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E15B75E-F5B2-AC66-44A1-592B5B38B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Badania jakościowe – spostrzeżenia 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049C2A4-AD54-57C7-BA61-3280EEC7F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5834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Wybrane spostrzeżenia:</a:t>
            </a:r>
          </a:p>
          <a:p>
            <a:pPr lvl="1"/>
            <a:r>
              <a:rPr lang="pl-PL" dirty="0"/>
              <a:t>różnice w opiniach o celu istnienia uczelni</a:t>
            </a:r>
          </a:p>
          <a:p>
            <a:pPr lvl="1"/>
            <a:r>
              <a:rPr lang="pl-PL" dirty="0"/>
              <a:t>opinia o większej wartości absolwentów uczelni technicznych</a:t>
            </a:r>
          </a:p>
          <a:p>
            <a:pPr lvl="1"/>
            <a:r>
              <a:rPr lang="pl-PL" dirty="0"/>
              <a:t>opinia o tym, że uczelnie znane uważane są za lepsze</a:t>
            </a:r>
          </a:p>
          <a:p>
            <a:pPr lvl="1"/>
            <a:r>
              <a:rPr lang="pl-PL" dirty="0"/>
              <a:t>opinia o tym, że studenci są najistotniejszymi interesariuszami uczelni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9347A1-80EA-0E3F-93E3-0F70E8DE2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10</a:t>
            </a:fld>
            <a:endParaRPr lang="pl-P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4DA396-1DEF-95D7-DA46-69E3CF0FF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000" y="72000"/>
            <a:ext cx="147095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43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46764-0D9D-2C45-AD81-971B46089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E795B0B-9F49-7FA0-5935-B573879AF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Hipotezy 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4B59562-56ED-7877-264E-32E97D289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58349" cy="4351338"/>
          </a:xfrm>
        </p:spPr>
        <p:txBody>
          <a:bodyPr>
            <a:normAutofit/>
          </a:bodyPr>
          <a:lstStyle/>
          <a:p>
            <a:r>
              <a:rPr lang="en-GB" sz="1900" b="1" dirty="0"/>
              <a:t>H1</a:t>
            </a:r>
            <a:r>
              <a:rPr lang="en-GB" sz="1900" dirty="0"/>
              <a:t>: </a:t>
            </a:r>
            <a:r>
              <a:rPr lang="pl-PL" sz="1900" i="1" dirty="0"/>
              <a:t>Wyniki pomiaru satysfakcji interesariuszy są pozytywnie skorelowane z innymi wynikami jakości usług uczelni</a:t>
            </a:r>
            <a:endParaRPr lang="en-GB" sz="1900" dirty="0"/>
          </a:p>
          <a:p>
            <a:r>
              <a:rPr lang="en-GB" sz="1900" b="1" dirty="0"/>
              <a:t>H2: </a:t>
            </a:r>
            <a:r>
              <a:rPr lang="pl-PL" sz="1900" i="1" dirty="0"/>
              <a:t>Wyniki pomiaru satysfakcji interesariuszy są pozytywnie skorelowane z wartościami Indeksu Wyceny Rynkowej Absolwenta</a:t>
            </a:r>
            <a:endParaRPr lang="en-GB" sz="1900" dirty="0"/>
          </a:p>
          <a:p>
            <a:r>
              <a:rPr lang="en-GB" sz="1900" b="1" dirty="0"/>
              <a:t>H3</a:t>
            </a:r>
            <a:r>
              <a:rPr lang="en-GB" sz="1900" dirty="0"/>
              <a:t>: </a:t>
            </a:r>
            <a:r>
              <a:rPr lang="pl-PL" sz="1900" i="1" dirty="0"/>
              <a:t>Absolwenci publicznych uczelni technicznych są wyżej cenieni na rynku pracy niż absolwenci pozostałych uczelni, a uczelnie techniczne uzyskują wyższe wartości Indeksu Wyceny Rynkowej Absolwenta</a:t>
            </a:r>
          </a:p>
          <a:p>
            <a:r>
              <a:rPr lang="en-GB" sz="2000" b="1" dirty="0"/>
              <a:t>H4:</a:t>
            </a:r>
            <a:r>
              <a:rPr lang="en-GB" sz="2000" i="1" dirty="0"/>
              <a:t> </a:t>
            </a:r>
            <a:r>
              <a:rPr lang="pl-PL" sz="2000" i="1" dirty="0"/>
              <a:t>Wyniki wskaźników IWRA polskich publicznych uczelni technicznych są pozytywnie skorelowane z jakością usług uczelni mierzoną przy pomocy rankingu Perspektywy</a:t>
            </a:r>
            <a:r>
              <a:rPr lang="en-GB" sz="2000" dirty="0"/>
              <a:t> </a:t>
            </a:r>
            <a:endParaRPr lang="pl-PL" sz="2000" dirty="0"/>
          </a:p>
          <a:p>
            <a:r>
              <a:rPr lang="pl-PL" sz="2000" b="1" dirty="0"/>
              <a:t>H5:</a:t>
            </a:r>
            <a:r>
              <a:rPr lang="pl-PL" sz="2000" b="1" i="1" dirty="0"/>
              <a:t> </a:t>
            </a:r>
            <a:r>
              <a:rPr lang="pl-PL" sz="2000" i="1" dirty="0"/>
              <a:t>Wyniki wskaźników IWRA są pozytywnie skorelowane z wynikami oceny prestiżu uczelni</a:t>
            </a:r>
            <a:endParaRPr lang="pl-PL" sz="1900" dirty="0"/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054839-12CC-82BD-5D35-BABEF3B2D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11</a:t>
            </a:fld>
            <a:endParaRPr lang="pl-P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DC97DC-78B2-5BAE-EEC8-0695D9EDFC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000" y="72000"/>
            <a:ext cx="147095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24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1EFD048-9FB8-37CA-8312-F051845A7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Badania ilościowe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E4AD005-1970-BDE9-0A53-0944A39687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72644" cy="2322426"/>
          </a:xfrm>
        </p:spPr>
        <p:txBody>
          <a:bodyPr>
            <a:normAutofit/>
          </a:bodyPr>
          <a:lstStyle/>
          <a:p>
            <a:r>
              <a:rPr lang="pl-PL" sz="2400" dirty="0"/>
              <a:t>Badanie kwestionariuszowe wśród interesariuszy uczelni</a:t>
            </a:r>
          </a:p>
          <a:p>
            <a:pPr lvl="1"/>
            <a:r>
              <a:rPr lang="pl-PL" sz="2000" dirty="0"/>
              <a:t>ankieta internetowa</a:t>
            </a:r>
          </a:p>
          <a:p>
            <a:pPr lvl="1"/>
            <a:r>
              <a:rPr lang="pl-PL" sz="2000" dirty="0"/>
              <a:t>metoda kuli śnieżnej do doboru próby (nielosowa)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706B49-6F9B-ABED-D6D6-67D3575E8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12</a:t>
            </a:fld>
            <a:endParaRPr lang="pl-PL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1D8AB8-1354-7F41-E307-FF4517C6B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365390"/>
              </p:ext>
            </p:extLst>
          </p:nvPr>
        </p:nvGraphicFramePr>
        <p:xfrm>
          <a:off x="5616699" y="1677627"/>
          <a:ext cx="6510251" cy="25603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305187">
                  <a:extLst>
                    <a:ext uri="{9D8B030D-6E8A-4147-A177-3AD203B41FA5}">
                      <a16:colId xmlns:a16="http://schemas.microsoft.com/office/drawing/2014/main" val="1544714985"/>
                    </a:ext>
                  </a:extLst>
                </a:gridCol>
                <a:gridCol w="1205064">
                  <a:extLst>
                    <a:ext uri="{9D8B030D-6E8A-4147-A177-3AD203B41FA5}">
                      <a16:colId xmlns:a16="http://schemas.microsoft.com/office/drawing/2014/main" val="2045383070"/>
                    </a:ext>
                  </a:extLst>
                </a:gridCol>
              </a:tblGrid>
              <a:tr h="289367">
                <a:tc>
                  <a:txBody>
                    <a:bodyPr/>
                    <a:lstStyle/>
                    <a:p>
                      <a:r>
                        <a:rPr lang="pl-PL" sz="1400" b="1" u="none" strike="noStrike" baseline="0" dirty="0">
                          <a:solidFill>
                            <a:schemeClr val="bg1"/>
                          </a:solidFill>
                        </a:rPr>
                        <a:t>Kategoria kwalifikacji odpowiedzi </a:t>
                      </a:r>
                      <a:endParaRPr lang="pl-PL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376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1" u="none" strike="noStrike" baseline="0" dirty="0">
                          <a:solidFill>
                            <a:schemeClr val="bg1"/>
                          </a:solidFill>
                        </a:rPr>
                        <a:t>Wartość</a:t>
                      </a:r>
                      <a:endParaRPr lang="pl-PL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37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0062032"/>
                  </a:ext>
                </a:extLst>
              </a:tr>
              <a:tr h="289367">
                <a:tc>
                  <a:txBody>
                    <a:bodyPr/>
                    <a:lstStyle/>
                    <a:p>
                      <a:r>
                        <a:rPr lang="pl-PL" sz="1400" b="0" u="none" strike="noStrike" baseline="0" dirty="0">
                          <a:solidFill>
                            <a:srgbClr val="000000"/>
                          </a:solidFill>
                        </a:rPr>
                        <a:t>Liczba rozpoczętych ankiet </a:t>
                      </a:r>
                      <a:endParaRPr lang="pl-P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0" u="none" strike="noStrike" baseline="0" dirty="0">
                          <a:solidFill>
                            <a:srgbClr val="000000"/>
                          </a:solidFill>
                        </a:rPr>
                        <a:t>259</a:t>
                      </a:r>
                      <a:endParaRPr lang="pl-PL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821006"/>
                  </a:ext>
                </a:extLst>
              </a:tr>
              <a:tr h="289367">
                <a:tc>
                  <a:txBody>
                    <a:bodyPr/>
                    <a:lstStyle/>
                    <a:p>
                      <a:r>
                        <a:rPr lang="pl-PL" sz="1400" b="0" u="none" strike="noStrike" baseline="0" dirty="0">
                          <a:solidFill>
                            <a:srgbClr val="000000"/>
                          </a:solidFill>
                        </a:rPr>
                        <a:t>Liczba zakończonych ankiet </a:t>
                      </a:r>
                      <a:endParaRPr lang="pl-P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0" u="none" strike="noStrike" baseline="0" dirty="0">
                          <a:solidFill>
                            <a:srgbClr val="000000"/>
                          </a:solidFill>
                        </a:rPr>
                        <a:t>138</a:t>
                      </a:r>
                      <a:endParaRPr lang="pl-PL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1117995"/>
                  </a:ext>
                </a:extLst>
              </a:tr>
              <a:tr h="289367">
                <a:tc>
                  <a:txBody>
                    <a:bodyPr/>
                    <a:lstStyle/>
                    <a:p>
                      <a:r>
                        <a:rPr lang="pl-PL" sz="1400" b="0" u="none" strike="noStrike" baseline="0" dirty="0">
                          <a:solidFill>
                            <a:srgbClr val="000000"/>
                          </a:solidFill>
                        </a:rPr>
                        <a:t>Proporcja liczby ankiet zakończonych do liczby ankiet rozpoczętych</a:t>
                      </a:r>
                      <a:endParaRPr lang="pl-P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0" u="none" strike="noStrike" baseline="0" dirty="0">
                          <a:solidFill>
                            <a:srgbClr val="000000"/>
                          </a:solidFill>
                        </a:rPr>
                        <a:t>53,28%</a:t>
                      </a:r>
                      <a:endParaRPr lang="pl-PL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9376698"/>
                  </a:ext>
                </a:extLst>
              </a:tr>
              <a:tr h="289367">
                <a:tc>
                  <a:txBody>
                    <a:bodyPr/>
                    <a:lstStyle/>
                    <a:p>
                      <a:r>
                        <a:rPr lang="pl-PL" sz="1400" b="0" u="none" strike="noStrike" baseline="0" dirty="0">
                          <a:solidFill>
                            <a:srgbClr val="000000"/>
                          </a:solidFill>
                        </a:rPr>
                        <a:t>Liczba respondentów ankiet rozpoczętych</a:t>
                      </a:r>
                      <a:endParaRPr lang="pl-P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0" u="none" strike="noStrike" baseline="0" dirty="0">
                          <a:solidFill>
                            <a:srgbClr val="000000"/>
                          </a:solidFill>
                        </a:rPr>
                        <a:t>249</a:t>
                      </a:r>
                      <a:endParaRPr lang="pl-PL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1248589"/>
                  </a:ext>
                </a:extLst>
              </a:tr>
              <a:tr h="289367">
                <a:tc>
                  <a:txBody>
                    <a:bodyPr/>
                    <a:lstStyle/>
                    <a:p>
                      <a:r>
                        <a:rPr lang="pl-PL" sz="1400" b="0" u="none" strike="noStrike" baseline="0" dirty="0">
                          <a:solidFill>
                            <a:srgbClr val="000000"/>
                          </a:solidFill>
                        </a:rPr>
                        <a:t>Liczba respondentów ankiet zakończonych</a:t>
                      </a:r>
                      <a:endParaRPr lang="pl-P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0" u="none" strike="noStrike" baseline="0" dirty="0">
                          <a:solidFill>
                            <a:srgbClr val="000000"/>
                          </a:solidFill>
                        </a:rPr>
                        <a:t>133</a:t>
                      </a:r>
                      <a:endParaRPr lang="pl-PL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8532239"/>
                  </a:ext>
                </a:extLst>
              </a:tr>
              <a:tr h="491925">
                <a:tc>
                  <a:txBody>
                    <a:bodyPr/>
                    <a:lstStyle/>
                    <a:p>
                      <a:r>
                        <a:rPr lang="pl-PL" sz="1400" b="0" u="none" strike="noStrike" baseline="0" dirty="0">
                          <a:solidFill>
                            <a:srgbClr val="000000"/>
                          </a:solidFill>
                        </a:rPr>
                        <a:t>Proporcja liczby respondentów ankiet zakończonych do liczby </a:t>
                      </a:r>
                      <a:br>
                        <a:rPr lang="pl-PL" sz="1400" b="0" u="none" strike="noStrike" baseline="0" dirty="0">
                          <a:solidFill>
                            <a:srgbClr val="000000"/>
                          </a:solidFill>
                        </a:rPr>
                      </a:br>
                      <a:r>
                        <a:rPr lang="pl-PL" sz="1400" b="0" u="none" strike="noStrike" baseline="0" dirty="0">
                          <a:solidFill>
                            <a:srgbClr val="000000"/>
                          </a:solidFill>
                        </a:rPr>
                        <a:t>respondentów ankiet rozpoczętych</a:t>
                      </a:r>
                      <a:endParaRPr lang="pl-P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0" u="none" strike="noStrike" baseline="0" dirty="0">
                          <a:solidFill>
                            <a:srgbClr val="000000"/>
                          </a:solidFill>
                        </a:rPr>
                        <a:t>53,41%</a:t>
                      </a:r>
                      <a:endParaRPr lang="pl-PL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596088"/>
                  </a:ext>
                </a:extLst>
              </a:tr>
            </a:tbl>
          </a:graphicData>
        </a:graphic>
      </p:graphicFrame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254C17DD-9A1B-28AB-FAAA-C4F2BE023378}"/>
              </a:ext>
            </a:extLst>
          </p:cNvPr>
          <p:cNvSpPr txBox="1">
            <a:spLocks/>
          </p:cNvSpPr>
          <p:nvPr/>
        </p:nvSpPr>
        <p:spPr>
          <a:xfrm>
            <a:off x="838199" y="4327842"/>
            <a:ext cx="10515599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400" dirty="0"/>
              <a:t>Analizy ilościowe:</a:t>
            </a:r>
          </a:p>
          <a:p>
            <a:pPr lvl="1"/>
            <a:r>
              <a:rPr lang="pl-PL" sz="2000" dirty="0"/>
              <a:t>Baza danych ELA (Ekonomiczne Losy Absolwentów) – dane z ZUS i POL-on</a:t>
            </a:r>
          </a:p>
          <a:p>
            <a:pPr lvl="1"/>
            <a:r>
              <a:rPr lang="pl-PL" sz="2000" dirty="0"/>
              <a:t>Wyniki rankingów (Perspektywy, </a:t>
            </a:r>
            <a:r>
              <a:rPr lang="pl-PL" sz="2000" dirty="0" err="1"/>
              <a:t>Webometrics</a:t>
            </a:r>
            <a:r>
              <a:rPr lang="pl-PL" sz="2000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0B6332-24F7-FE4C-D7EA-E9FC243EE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000" y="72000"/>
            <a:ext cx="147095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6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1B39D-789B-3A76-99A5-F0D497B5F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3781FD0-B0E4-B33D-D094-5C428AE70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Badania ilościowe – wyniki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A7E81-628E-6E56-EEE6-606F01A32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13</a:t>
            </a:fld>
            <a:endParaRPr lang="pl-P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D52A4F-26E0-65CD-A3D2-A2E9613B0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000" y="72000"/>
            <a:ext cx="1470950" cy="108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84FE50-F318-68F8-D9FF-CE7E36ED7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420" y="1379159"/>
            <a:ext cx="4072685" cy="504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7E433E-9781-49B4-0835-CE9F38D7A6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91" y="1569977"/>
            <a:ext cx="3472425" cy="17488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372B5C-9221-F1E4-84CE-3EF11DDFBD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446" y="1570352"/>
            <a:ext cx="2811176" cy="216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6772C8-B0F9-92EB-CEAB-AC5394040F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91" y="3465323"/>
            <a:ext cx="2192279" cy="32131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E6A3B19-2ABF-E048-9CB6-6E4F2E45EE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386" y="3539158"/>
            <a:ext cx="2362638" cy="21599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66FB2B3-D9DB-FB36-33E3-C84642205B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056" y="4929447"/>
            <a:ext cx="2326852" cy="148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551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D2269-FAD9-5B18-90A4-912F7B46E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F212325-BC55-E779-65B5-DD417C01B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Badania ilościowe – wybrane wnioski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2BC0BE2-7152-0051-1C58-7AA30D178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Absolwenci uczelni technicznych – wyższe zarobki po 3 latach </a:t>
            </a:r>
          </a:p>
          <a:p>
            <a:pPr marL="457200" lvl="1" indent="0">
              <a:buNone/>
            </a:pPr>
            <a:r>
              <a:rPr lang="pl-PL" sz="22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pl-PL" sz="2200" b="0" i="1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brak podstaw do odrzucenia H3d</a:t>
            </a:r>
            <a:r>
              <a:rPr lang="pl-PL" sz="22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pl-PL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pl-PL" sz="2400" dirty="0">
                <a:latin typeface="Calibri" panose="020F0502020204030204" pitchFamily="34" charset="0"/>
                <a:cs typeface="Calibri" panose="020F0502020204030204" pitchFamily="34" charset="0"/>
              </a:rPr>
              <a:t>Absolwenci uczelni technicznych – w pierwszym roku niższa stopa zatrudnienia</a:t>
            </a:r>
          </a:p>
          <a:p>
            <a:pPr marL="457200" lvl="1" indent="0">
              <a:buNone/>
            </a:pPr>
            <a:r>
              <a:rPr lang="pl-PL" sz="22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pl-PL" sz="2200" i="1" dirty="0">
                <a:latin typeface="Calibri" panose="020F0502020204030204" pitchFamily="34" charset="0"/>
                <a:cs typeface="Calibri" panose="020F0502020204030204" pitchFamily="34" charset="0"/>
              </a:rPr>
              <a:t>brak podstaw do odrzucenia H3a’]</a:t>
            </a:r>
          </a:p>
          <a:p>
            <a:pPr algn="l"/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Satysfakcja absolwentów skorelowana z zarobkami po 3 latach</a:t>
            </a:r>
          </a:p>
          <a:p>
            <a:pPr marL="457200" lvl="1" indent="0">
              <a:buNone/>
            </a:pPr>
            <a:r>
              <a:rPr lang="pl-PL" sz="22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pl-PL" sz="2200" b="0" i="1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brak podstaw do odrzucenia H2d</a:t>
            </a:r>
            <a:r>
              <a:rPr lang="pl-PL" sz="22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pPr algn="l"/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Uczelnie techniczne – wyższe pozycje w rankingach</a:t>
            </a:r>
          </a:p>
          <a:p>
            <a:pPr marL="457200" lvl="1" indent="0">
              <a:buNone/>
            </a:pPr>
            <a:r>
              <a:rPr lang="pl-PL" sz="22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pl-PL" sz="2200" i="1" dirty="0">
                <a:latin typeface="Calibri" panose="020F0502020204030204" pitchFamily="34" charset="0"/>
                <a:cs typeface="Calibri" panose="020F0502020204030204" pitchFamily="34" charset="0"/>
              </a:rPr>
              <a:t>brak podstaw do odrzucenia H4</a:t>
            </a:r>
            <a:r>
              <a:rPr lang="pl-PL" sz="22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pl-PL" sz="2200" b="0" i="0" u="none" strike="noStrike" baseline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pl-PL" sz="2400" dirty="0">
                <a:latin typeface="Calibri" panose="020F0502020204030204" pitchFamily="34" charset="0"/>
                <a:cs typeface="Calibri" panose="020F0502020204030204" pitchFamily="34" charset="0"/>
              </a:rPr>
              <a:t>Uczelnie techniczne – wyższe oceny prestiżu</a:t>
            </a:r>
          </a:p>
          <a:p>
            <a:pPr marL="457200" lvl="1" indent="0">
              <a:buNone/>
            </a:pPr>
            <a:r>
              <a:rPr lang="pl-PL" sz="22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pl-PL" sz="2200" b="0" i="1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brak podstaw do odrzucenia H5</a:t>
            </a:r>
            <a:r>
              <a:rPr lang="pl-PL" sz="22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pPr algn="l"/>
            <a:endParaRPr lang="pl-PL" sz="2400" b="0" i="0" u="none" strike="noStrike" baseline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00D05-2F5D-F290-1724-F02AEC267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14</a:t>
            </a:fld>
            <a:endParaRPr lang="pl-P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124016-F526-FE7E-2764-978D6A2A4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000" y="72000"/>
            <a:ext cx="147095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56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AFC38C-DA32-34F3-D328-B59E849BB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000" y="72000"/>
            <a:ext cx="1470950" cy="1080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F6890351-155B-7356-4743-88EE83BAC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666" y="352425"/>
            <a:ext cx="10640825" cy="1325563"/>
          </a:xfrm>
        </p:spPr>
        <p:txBody>
          <a:bodyPr>
            <a:normAutofit/>
          </a:bodyPr>
          <a:lstStyle/>
          <a:p>
            <a:r>
              <a:rPr lang="pl-PL" dirty="0"/>
              <a:t>Zestaw wskaźników wspierających doskonalenie na uczelni technicznej</a:t>
            </a:r>
          </a:p>
        </p:txBody>
      </p:sp>
      <p:graphicFrame>
        <p:nvGraphicFramePr>
          <p:cNvPr id="5" name="Symbol zastępczy zawartości 4">
            <a:extLst>
              <a:ext uri="{FF2B5EF4-FFF2-40B4-BE49-F238E27FC236}">
                <a16:creationId xmlns:a16="http://schemas.microsoft.com/office/drawing/2014/main" id="{2840488D-2F8D-4AB8-56AC-8A9A2552263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0000" y="1656000"/>
          <a:ext cx="11124000" cy="46329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184946963"/>
                    </a:ext>
                  </a:extLst>
                </a:gridCol>
                <a:gridCol w="3024000">
                  <a:extLst>
                    <a:ext uri="{9D8B030D-6E8A-4147-A177-3AD203B41FA5}">
                      <a16:colId xmlns:a16="http://schemas.microsoft.com/office/drawing/2014/main" val="3890887164"/>
                    </a:ext>
                  </a:extLst>
                </a:gridCol>
                <a:gridCol w="7632000">
                  <a:extLst>
                    <a:ext uri="{9D8B030D-6E8A-4147-A177-3AD203B41FA5}">
                      <a16:colId xmlns:a16="http://schemas.microsoft.com/office/drawing/2014/main" val="22667641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Lp.</a:t>
                      </a:r>
                    </a:p>
                  </a:txBody>
                  <a:tcPr anchor="ctr">
                    <a:solidFill>
                      <a:srgbClr val="00376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Nazwa</a:t>
                      </a:r>
                    </a:p>
                  </a:txBody>
                  <a:tcPr anchor="ctr">
                    <a:solidFill>
                      <a:srgbClr val="00376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Opis / komentarz</a:t>
                      </a:r>
                    </a:p>
                  </a:txBody>
                  <a:tcPr anchor="ctr">
                    <a:solidFill>
                      <a:srgbClr val="0037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723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1.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b="1" noProof="0" dirty="0"/>
                        <a:t>SSI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Zagregowany Indeks Satysfakcji Interesariuszy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8548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2.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b="1" noProof="0" dirty="0"/>
                        <a:t>SSI cząstkowe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Indeksy Satysfakcji Interesariuszy obliczane dla każdej z grup interesariuszy osobno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9311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3.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b="1" noProof="0" dirty="0"/>
                        <a:t>Liczba uprawnień habilitacyjnych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l-PL" sz="1400" noProof="0" dirty="0"/>
                        <a:t>Najsilniej skorelowany z oceną w Rankingu Perspektywy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5193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4.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b="1" noProof="0" dirty="0"/>
                        <a:t>Ocena parametryczna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Liczba i poziom uzyskanych ocen parametrycznych w ramach</a:t>
                      </a:r>
                    </a:p>
                    <a:p>
                      <a:r>
                        <a:rPr lang="pl-PL" sz="1400" noProof="0" dirty="0"/>
                        <a:t>różnych dyscyplin nauki w procesie ewaluacji jakości działalności naukowej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6171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5.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b="1" noProof="0" dirty="0"/>
                        <a:t>Pozycja w rankingu </a:t>
                      </a:r>
                      <a:r>
                        <a:rPr lang="pl-PL" sz="1400" b="1" noProof="0" dirty="0" err="1"/>
                        <a:t>Webometrics</a:t>
                      </a:r>
                      <a:endParaRPr lang="pl-PL" sz="1400" b="1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l-PL" sz="1400" noProof="0" dirty="0"/>
                        <a:t>niezwykła łatwość monitorowania; publikowany 2 razy do roku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l-PL" sz="1400" noProof="0" dirty="0"/>
                        <a:t>skorelowany ze stopą zatrudnienia absolwentów (techn.; 3L)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2516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6.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Uznanie międzynarodowe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l-PL" sz="1400" noProof="0" dirty="0"/>
                        <a:t>z Rankingu Perspektywy; silna korelacja z ogólną oceną rankingową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66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7.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Wskaźnik WOP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l-PL" sz="1400" noProof="0" dirty="0"/>
                        <a:t>Niepublikowany Wskaźnik Oceny Punktowej obliczany na podstawie oceny ważonej szczegółowych parametrów oceny Rankingu Perspektywy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7974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8.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Poziom zarobków absolwentów </a:t>
                      </a:r>
                      <a:br>
                        <a:rPr lang="pl-PL" sz="1400" noProof="0" dirty="0"/>
                      </a:br>
                      <a:r>
                        <a:rPr lang="pl-PL" sz="1400" noProof="0" dirty="0"/>
                        <a:t>po 3. latach od studiów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Na podstawie wyników badania ELA lub innych odpowiednich (np. własnych) badań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52373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9.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Stopa zatrudnienia absolwentów </a:t>
                      </a:r>
                      <a:br>
                        <a:rPr lang="pl-PL" sz="1400" noProof="0" dirty="0"/>
                      </a:br>
                      <a:r>
                        <a:rPr lang="pl-PL" sz="1400" noProof="0" dirty="0"/>
                        <a:t>po 3. latach od studiów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Na podstawie wyników badania ELA lub innych odpowiednich (np. własnych) badań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39150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10.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Wskaźnik prestiżu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Ocena na podstawie badania ankietowego wykonywanego wśród kadry akademickiej w Polsce przez Fundację Edukacyjną „Perspektywy” oraz parametru „uznanie międzynarodowe”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871234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962B16-CD40-493E-4C70-E0536CDF3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15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80990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6890351-155B-7356-4743-88EE83BAC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Proponowane narzędzie</a:t>
            </a:r>
            <a:r>
              <a:rPr lang="en-GB" dirty="0"/>
              <a:t> - SSDQM</a:t>
            </a:r>
          </a:p>
        </p:txBody>
      </p:sp>
      <p:sp>
        <p:nvSpPr>
          <p:cNvPr id="9" name="Symbol zastępczy zawartości 8">
            <a:extLst>
              <a:ext uri="{FF2B5EF4-FFF2-40B4-BE49-F238E27FC236}">
                <a16:creationId xmlns:a16="http://schemas.microsoft.com/office/drawing/2014/main" id="{64173AA8-6E89-4AEF-5FDF-8C44185B4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2400" b="1" dirty="0"/>
              <a:t>Model Doskonalenia Systemu Zarządzania Jakością Inspirowany Satysfakcją Interesariuszy </a:t>
            </a:r>
            <a:br>
              <a:rPr lang="pl-PL" sz="2400" b="1" dirty="0"/>
            </a:br>
            <a:r>
              <a:rPr lang="pl-PL" sz="2400" dirty="0"/>
              <a:t>(</a:t>
            </a:r>
            <a:r>
              <a:rPr lang="en-GB" sz="2200" b="1" i="1" dirty="0"/>
              <a:t>S</a:t>
            </a:r>
            <a:r>
              <a:rPr lang="en-GB" sz="2200" i="1" dirty="0"/>
              <a:t>takeholders </a:t>
            </a:r>
            <a:r>
              <a:rPr lang="en-GB" sz="2200" b="1" i="1" dirty="0"/>
              <a:t>S</a:t>
            </a:r>
            <a:r>
              <a:rPr lang="en-GB" sz="2200" i="1" dirty="0"/>
              <a:t>atisfaction </a:t>
            </a:r>
            <a:r>
              <a:rPr lang="en-GB" sz="2200" b="1" i="1" dirty="0"/>
              <a:t>D</a:t>
            </a:r>
            <a:r>
              <a:rPr lang="en-GB" sz="2200" i="1" dirty="0"/>
              <a:t>riven </a:t>
            </a:r>
            <a:r>
              <a:rPr lang="en-GB" sz="2200" b="1" i="1" dirty="0"/>
              <a:t>Q</a:t>
            </a:r>
            <a:r>
              <a:rPr lang="en-GB" sz="2200" i="1" dirty="0"/>
              <a:t>uality </a:t>
            </a:r>
            <a:r>
              <a:rPr lang="en-GB" sz="2200" b="1" i="1" dirty="0"/>
              <a:t>M</a:t>
            </a:r>
            <a:r>
              <a:rPr lang="en-GB" sz="2200" i="1" dirty="0"/>
              <a:t>anagement Model</a:t>
            </a:r>
            <a:r>
              <a:rPr lang="pl-PL" sz="2200" i="1" dirty="0"/>
              <a:t>)</a:t>
            </a:r>
            <a:br>
              <a:rPr lang="en-GB" sz="2200" dirty="0"/>
            </a:br>
            <a:endParaRPr lang="pl-PL" sz="2400" dirty="0"/>
          </a:p>
          <a:p>
            <a:r>
              <a:rPr lang="pl-PL" sz="2400" dirty="0"/>
              <a:t>fundamentem analiza interesariuszy</a:t>
            </a:r>
          </a:p>
          <a:p>
            <a:r>
              <a:rPr lang="pl-PL" sz="2400" dirty="0"/>
              <a:t>badania jakościowe i ilościowe</a:t>
            </a:r>
            <a:r>
              <a:rPr lang="en-GB" sz="2400" dirty="0"/>
              <a:t> </a:t>
            </a:r>
            <a:r>
              <a:rPr lang="en-GB" sz="2400" b="1" dirty="0"/>
              <a:t>→</a:t>
            </a:r>
            <a:r>
              <a:rPr lang="en-GB" sz="2400" dirty="0"/>
              <a:t> </a:t>
            </a:r>
            <a:r>
              <a:rPr lang="pl-PL" sz="2400" u="sng" dirty="0"/>
              <a:t>etapy</a:t>
            </a:r>
            <a:r>
              <a:rPr lang="en-GB" sz="2400" u="sng" dirty="0"/>
              <a:t> 3, 4, 5</a:t>
            </a:r>
          </a:p>
          <a:p>
            <a:r>
              <a:rPr lang="pl-PL" sz="2400" dirty="0"/>
              <a:t>wdrażanie - wybór metod zwinnych lub projektowych</a:t>
            </a:r>
            <a:r>
              <a:rPr lang="en-GB" sz="2400" dirty="0"/>
              <a:t> </a:t>
            </a:r>
            <a:r>
              <a:rPr lang="en-GB" sz="2400" b="1" dirty="0"/>
              <a:t>→</a:t>
            </a:r>
            <a:r>
              <a:rPr lang="en-GB" sz="2400" dirty="0"/>
              <a:t> </a:t>
            </a:r>
            <a:r>
              <a:rPr lang="pl-PL" sz="2400" u="sng" dirty="0"/>
              <a:t>etap</a:t>
            </a:r>
            <a:r>
              <a:rPr lang="en-GB" sz="2400" u="sng" dirty="0"/>
              <a:t> 7</a:t>
            </a:r>
            <a:endParaRPr lang="pl-PL" sz="2400" u="sng" dirty="0"/>
          </a:p>
          <a:p>
            <a:r>
              <a:rPr lang="pl-PL" sz="2400" dirty="0"/>
              <a:t>wspiera zgodność z</a:t>
            </a:r>
            <a:r>
              <a:rPr lang="en-GB" sz="2400" dirty="0"/>
              <a:t>:</a:t>
            </a:r>
          </a:p>
          <a:p>
            <a:pPr lvl="1"/>
            <a:r>
              <a:rPr lang="pl-PL" sz="2000" dirty="0"/>
              <a:t>wymaganiami </a:t>
            </a:r>
            <a:r>
              <a:rPr lang="en-GB" sz="2000" dirty="0"/>
              <a:t>P</a:t>
            </a:r>
            <a:r>
              <a:rPr lang="pl-PL" sz="2000" dirty="0" err="1"/>
              <a:t>olskiej</a:t>
            </a:r>
            <a:r>
              <a:rPr lang="pl-PL" sz="2000" dirty="0"/>
              <a:t> </a:t>
            </a:r>
            <a:r>
              <a:rPr lang="en-GB" sz="2000" dirty="0"/>
              <a:t>K</a:t>
            </a:r>
            <a:r>
              <a:rPr lang="pl-PL" sz="2000" dirty="0" err="1"/>
              <a:t>omisji</a:t>
            </a:r>
            <a:r>
              <a:rPr lang="pl-PL" sz="2000" dirty="0"/>
              <a:t> </a:t>
            </a:r>
            <a:r>
              <a:rPr lang="en-GB" sz="2000" dirty="0"/>
              <a:t>A</a:t>
            </a:r>
            <a:r>
              <a:rPr lang="pl-PL" sz="2000" dirty="0" err="1"/>
              <a:t>kredytacyjnej</a:t>
            </a:r>
            <a:r>
              <a:rPr lang="pl-PL" sz="2000" dirty="0"/>
              <a:t> (10 kryteriów jakości)</a:t>
            </a:r>
          </a:p>
          <a:p>
            <a:pPr lvl="1"/>
            <a:r>
              <a:rPr lang="en-GB" sz="2000" dirty="0"/>
              <a:t>ISO</a:t>
            </a:r>
            <a:r>
              <a:rPr lang="pl-PL" sz="2000" dirty="0"/>
              <a:t> </a:t>
            </a:r>
            <a:r>
              <a:rPr lang="en-GB" sz="2000" dirty="0"/>
              <a:t>21001:2018</a:t>
            </a:r>
            <a:r>
              <a:rPr lang="pl-PL" sz="2000" dirty="0"/>
              <a:t> (np. jako przygotowanie organizacji)</a:t>
            </a:r>
            <a:endParaRPr lang="en-GB" sz="2000" dirty="0"/>
          </a:p>
          <a:p>
            <a:pPr lvl="1"/>
            <a:endParaRPr lang="en-GB" sz="2000" dirty="0"/>
          </a:p>
          <a:p>
            <a:endParaRPr lang="en-GB" sz="2400" u="sng" dirty="0"/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AD4500-ADCB-5084-A82A-D4F7660B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16</a:t>
            </a:fld>
            <a:endParaRPr lang="pl-P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E611AF-D17D-DE8E-0A3A-BCC095E3A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000" y="72000"/>
            <a:ext cx="1470950" cy="108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A3445C-EAB4-F2BB-86EB-0DCC910CE8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950" y="2406763"/>
            <a:ext cx="3060000" cy="179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115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00E00-94FC-FD1E-677B-C57A90F9D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5644237-7689-F6A6-9828-DAA7097C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SSDQM</a:t>
            </a:r>
            <a:r>
              <a:rPr lang="pl-PL" dirty="0"/>
              <a:t> – diagram ogólny</a:t>
            </a:r>
            <a:endParaRPr lang="en-GB" dirty="0"/>
          </a:p>
        </p:txBody>
      </p:sp>
      <p:sp>
        <p:nvSpPr>
          <p:cNvPr id="9" name="Symbol zastępczy zawartości 8">
            <a:extLst>
              <a:ext uri="{FF2B5EF4-FFF2-40B4-BE49-F238E27FC236}">
                <a16:creationId xmlns:a16="http://schemas.microsoft.com/office/drawing/2014/main" id="{017949AF-1219-9030-6B28-48523DD9A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GB" sz="2000" dirty="0"/>
          </a:p>
          <a:p>
            <a:endParaRPr lang="en-GB" sz="2400" u="sng" dirty="0"/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D5F540-0106-5B7C-E81A-B1B7ABD1B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17</a:t>
            </a:fld>
            <a:endParaRPr lang="pl-P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D5CE41-2DFC-2768-1D13-DE4AFC477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000" y="72000"/>
            <a:ext cx="1470950" cy="108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A2494E-4625-588D-3EF4-FDE3324B76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000" y="1825625"/>
            <a:ext cx="7560000" cy="442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60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1EAFA99-E6F6-9C32-FCD9-295254D96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Proponowane dalsze kierunki badań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AEEA72C-DA17-8133-04DC-5D0CEE84D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pl-PL" sz="2400" dirty="0">
                <a:latin typeface="Calibri" panose="020F0502020204030204" pitchFamily="34" charset="0"/>
                <a:cs typeface="Calibri" panose="020F0502020204030204" pitchFamily="34" charset="0"/>
              </a:rPr>
              <a:t>Szersze badania dot. satysfakcji różnych grup interesariuszy uczelni</a:t>
            </a:r>
          </a:p>
          <a:p>
            <a:pPr algn="l"/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Badanie korelacji pomiędzy wynikami SSI, a innymi miarami wyników uczelni</a:t>
            </a:r>
          </a:p>
          <a:p>
            <a:pPr algn="l"/>
            <a:r>
              <a:rPr lang="pl-PL" sz="2400" dirty="0">
                <a:latin typeface="Calibri" panose="020F0502020204030204" pitchFamily="34" charset="0"/>
                <a:cs typeface="Calibri" panose="020F0502020204030204" pitchFamily="34" charset="0"/>
              </a:rPr>
              <a:t>Badanie skuteczności stosowania SSDQM</a:t>
            </a:r>
          </a:p>
          <a:p>
            <a:pPr algn="l"/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Badanie wdrożeń w innych rodzajach organizacji </a:t>
            </a:r>
            <a:r>
              <a:rPr lang="pl-PL" sz="24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l-P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interesariuszocentryzm</a:t>
            </a:r>
            <a:r>
              <a:rPr lang="pl-PL" sz="2400" dirty="0">
                <a:latin typeface="Calibri" panose="020F0502020204030204" pitchFamily="34" charset="0"/>
                <a:cs typeface="Calibri" panose="020F0502020204030204" pitchFamily="34" charset="0"/>
              </a:rPr>
              <a:t>), np.:</a:t>
            </a:r>
          </a:p>
          <a:p>
            <a:pPr lvl="1"/>
            <a:r>
              <a:rPr lang="pl-PL" sz="2200" dirty="0">
                <a:latin typeface="Calibri" panose="020F0502020204030204" pitchFamily="34" charset="0"/>
                <a:cs typeface="Calibri" panose="020F0502020204030204" pitchFamily="34" charset="0"/>
              </a:rPr>
              <a:t>sektor publiczny</a:t>
            </a:r>
          </a:p>
          <a:p>
            <a:pPr lvl="1"/>
            <a:r>
              <a:rPr lang="pl-PL" sz="2200" dirty="0">
                <a:latin typeface="Calibri" panose="020F0502020204030204" pitchFamily="34" charset="0"/>
                <a:cs typeface="Calibri" panose="020F0502020204030204" pitchFamily="34" charset="0"/>
              </a:rPr>
              <a:t>branże silnie regulowane</a:t>
            </a:r>
          </a:p>
          <a:p>
            <a:pPr lvl="1"/>
            <a:r>
              <a:rPr lang="pl-PL" sz="2200" dirty="0">
                <a:latin typeface="Calibri" panose="020F0502020204030204" pitchFamily="34" charset="0"/>
                <a:cs typeface="Calibri" panose="020F0502020204030204" pitchFamily="34" charset="0"/>
              </a:rPr>
              <a:t>organizacje o rozbudowanej strukturze interesariuszy</a:t>
            </a:r>
          </a:p>
          <a:p>
            <a:pPr lvl="1"/>
            <a:endParaRPr lang="pl-PL" sz="2200" b="0" i="0" u="none" strike="noStrike" baseline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BD1F1-20DD-5B06-C501-0CEB8101D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18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51899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B9EE0-E927-0FF1-9B86-35A29D8EC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784076D-0C70-EFAD-F624-AD1211E4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Podsumowanie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3C1A854-43B2-9FCA-43B0-998121C06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Praca przyczynia się do rozwoju nauk o zarządzaniu i jakości – synteza teorii zarządzania jakością oraz teorii interesariuszy</a:t>
            </a:r>
          </a:p>
          <a:p>
            <a:pPr algn="l"/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Cele (poznawczy, utylitarny) osiągnięte</a:t>
            </a:r>
          </a:p>
          <a:p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Zidentyfikowano mierniki pomocne przy wdrażaniu udoskonaleń SZJ</a:t>
            </a:r>
            <a:endParaRPr lang="pl-P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l-PL" sz="2400" dirty="0">
                <a:latin typeface="Calibri" panose="020F0502020204030204" pitchFamily="34" charset="0"/>
                <a:cs typeface="Calibri" panose="020F0502020204030204" pitchFamily="34" charset="0"/>
              </a:rPr>
              <a:t>Uwzględniono kontekst specyfiki polskich uczelni technicznych</a:t>
            </a:r>
          </a:p>
          <a:p>
            <a:pPr algn="l"/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Silne związki modelu SSDQM z zarządzaniem jakością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E4CE1-6E5F-2A62-1B61-7CDFEA7AF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19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61883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0455D-1526-D4D4-8E49-BDAD7BB3B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Znaczenie uniwersytetów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05579-0FC3-EC76-EF9A-437044DBE1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l-PL" dirty="0"/>
          </a:p>
          <a:p>
            <a:r>
              <a:rPr lang="pl-PL" dirty="0"/>
              <a:t>Silniki napędowe rozwoju</a:t>
            </a:r>
          </a:p>
          <a:p>
            <a:r>
              <a:rPr lang="pl-PL" dirty="0"/>
              <a:t>Historyczna ciągłość od średniowiecza</a:t>
            </a:r>
          </a:p>
          <a:p>
            <a:r>
              <a:rPr lang="pl-PL" dirty="0"/>
              <a:t>Tradycja niezależności</a:t>
            </a:r>
          </a:p>
          <a:p>
            <a:r>
              <a:rPr lang="pl-PL" dirty="0"/>
              <a:t>Nieustanne zmiany zasad funkcjonowania</a:t>
            </a:r>
          </a:p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F64C6-A3D9-F564-4453-AD1494211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2</a:t>
            </a:fld>
            <a:endParaRPr lang="pl-P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76C69E-767C-2198-6BA8-77E1767ECC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862" y="1825625"/>
            <a:ext cx="4879202" cy="4140000"/>
          </a:xfrm>
          <a:prstGeom prst="rect">
            <a:avLst/>
          </a:prstGeom>
        </p:spPr>
      </p:pic>
      <p:sp>
        <p:nvSpPr>
          <p:cNvPr id="7" name="pole tekstowe 11">
            <a:extLst>
              <a:ext uri="{FF2B5EF4-FFF2-40B4-BE49-F238E27FC236}">
                <a16:creationId xmlns:a16="http://schemas.microsoft.com/office/drawing/2014/main" id="{76F754DB-BA02-1CFD-8E99-DF75D809EA33}"/>
              </a:ext>
            </a:extLst>
          </p:cNvPr>
          <p:cNvSpPr txBox="1"/>
          <p:nvPr/>
        </p:nvSpPr>
        <p:spPr>
          <a:xfrm>
            <a:off x="6908847" y="6092667"/>
            <a:ext cx="3936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źródło</a:t>
            </a:r>
            <a:r>
              <a:rPr lang="en-GB" sz="1200" dirty="0"/>
              <a:t>: </a:t>
            </a:r>
            <a:r>
              <a:rPr lang="pl-PL" sz="1200" dirty="0"/>
              <a:t>opracowanie własne na podstawie Cwynar, 2005; De </a:t>
            </a:r>
            <a:r>
              <a:rPr lang="pl-PL" sz="1200" dirty="0" err="1"/>
              <a:t>Ridder-Symoens</a:t>
            </a:r>
            <a:r>
              <a:rPr lang="pl-PL" sz="1200" dirty="0"/>
              <a:t>, 2020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1766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1EAFA99-E6F6-9C32-FCD9-295254D96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Literatura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AEEA72C-DA17-8133-04DC-5D0CEE84D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0" i="0" u="none" strike="noStrike" baseline="0" dirty="0"/>
              <a:t>Anderson, J. C., </a:t>
            </a:r>
            <a:r>
              <a:rPr lang="en-US" b="0" i="0" u="none" strike="noStrike" baseline="0" dirty="0" err="1"/>
              <a:t>Rungtusanatham</a:t>
            </a:r>
            <a:r>
              <a:rPr lang="en-US" b="0" i="0" u="none" strike="noStrike" baseline="0" dirty="0"/>
              <a:t>, M., &amp; Schroeder, R. G. (1994)</a:t>
            </a:r>
            <a:r>
              <a:rPr lang="pl-PL" b="0" i="0" u="none" strike="noStrike" baseline="0" dirty="0"/>
              <a:t>,</a:t>
            </a:r>
            <a:r>
              <a:rPr lang="en-US" b="0" i="0" u="none" strike="noStrike" baseline="0" dirty="0"/>
              <a:t> A Theory Of Quality Management Underlying The Deming Management Method</a:t>
            </a:r>
            <a:r>
              <a:rPr lang="pl-PL" b="0" i="0" u="none" strike="noStrike" baseline="0" dirty="0"/>
              <a:t>,</a:t>
            </a:r>
            <a:r>
              <a:rPr lang="en-US" b="0" i="0" u="none" strike="noStrike" baseline="0" dirty="0"/>
              <a:t> Academy of Management Review, 19(3), 472–509</a:t>
            </a:r>
            <a:endParaRPr lang="pl-PL" b="0" i="0" u="none" strike="noStrike" baseline="0" dirty="0"/>
          </a:p>
          <a:p>
            <a:r>
              <a:rPr lang="en-US" b="0" i="0" u="none" strike="noStrike" baseline="0" dirty="0" err="1"/>
              <a:t>Cwynar</a:t>
            </a:r>
            <a:r>
              <a:rPr lang="en-US" b="0" i="0" u="none" strike="noStrike" baseline="0" dirty="0"/>
              <a:t>, K. M. (2005)</a:t>
            </a:r>
            <a:r>
              <a:rPr lang="pl-PL" b="0" i="0" u="none" strike="noStrike" baseline="0" dirty="0"/>
              <a:t>,</a:t>
            </a:r>
            <a:r>
              <a:rPr lang="en-US" b="0" i="0" u="none" strike="noStrike" baseline="0" dirty="0"/>
              <a:t> The Idea Of The University In European Culture</a:t>
            </a:r>
            <a:r>
              <a:rPr lang="pl-PL" b="0" i="0" u="none" strike="noStrike" baseline="0" dirty="0"/>
              <a:t>,</a:t>
            </a:r>
            <a:r>
              <a:rPr lang="en-US" b="0" i="0" u="none" strike="noStrike" baseline="0" dirty="0"/>
              <a:t> </a:t>
            </a:r>
            <a:r>
              <a:rPr lang="en-US" b="0" i="0" u="none" strike="noStrike" baseline="0" dirty="0" err="1"/>
              <a:t>Polityka</a:t>
            </a:r>
            <a:r>
              <a:rPr lang="en-US" b="0" i="0" u="none" strike="noStrike" baseline="0" dirty="0"/>
              <a:t> </a:t>
            </a:r>
            <a:r>
              <a:rPr lang="en-US" b="0" i="0" u="none" strike="noStrike" baseline="0" dirty="0" err="1"/>
              <a:t>i</a:t>
            </a:r>
            <a:r>
              <a:rPr lang="en-US" b="0" i="0" u="none" strike="noStrike" baseline="0" dirty="0"/>
              <a:t> </a:t>
            </a:r>
            <a:r>
              <a:rPr lang="en-US" b="0" i="0" u="none" strike="noStrike" baseline="0" dirty="0" err="1"/>
              <a:t>Społeczeństwo</a:t>
            </a:r>
            <a:r>
              <a:rPr lang="en-US" b="0" i="0" u="none" strike="noStrike" baseline="0" dirty="0"/>
              <a:t> </a:t>
            </a:r>
            <a:r>
              <a:rPr lang="pl-PL" b="0" i="0" u="none" strike="noStrike" baseline="0" dirty="0"/>
              <a:t>(s. </a:t>
            </a:r>
            <a:r>
              <a:rPr lang="en-US" b="0" i="0" u="none" strike="noStrike" baseline="0" dirty="0"/>
              <a:t>60–72</a:t>
            </a:r>
            <a:r>
              <a:rPr lang="pl-PL" dirty="0"/>
              <a:t>)</a:t>
            </a:r>
            <a:endParaRPr lang="pl-PL" b="0" i="0" u="none" strike="noStrike" baseline="0" dirty="0"/>
          </a:p>
          <a:p>
            <a:r>
              <a:rPr lang="en-US" b="0" i="0" u="none" strike="noStrike" baseline="0" dirty="0"/>
              <a:t>De Ridder-</a:t>
            </a:r>
            <a:r>
              <a:rPr lang="en-US" b="0" i="0" u="none" strike="noStrike" baseline="0" dirty="0" err="1"/>
              <a:t>Symoens</a:t>
            </a:r>
            <a:r>
              <a:rPr lang="en-US" b="0" i="0" u="none" strike="noStrike" baseline="0" dirty="0"/>
              <a:t>, H. (2020)</a:t>
            </a:r>
            <a:r>
              <a:rPr lang="pl-PL" b="0" i="0" u="none" strike="noStrike" baseline="0" dirty="0"/>
              <a:t>,</a:t>
            </a:r>
            <a:r>
              <a:rPr lang="en-US" b="0" i="0" u="none" strike="noStrike" baseline="0" dirty="0"/>
              <a:t> Universities and Their Missions in Early Modern Times. W L. </a:t>
            </a:r>
            <a:r>
              <a:rPr lang="en-US" b="0" i="0" u="none" strike="noStrike" baseline="0" dirty="0" err="1"/>
              <a:t>Engwall</a:t>
            </a:r>
            <a:r>
              <a:rPr lang="en-US" b="0" i="0" u="none" strike="noStrike" baseline="0" dirty="0"/>
              <a:t> (Red.), Missions of Universities: Past, Present, Future (s. 43–61)</a:t>
            </a:r>
            <a:r>
              <a:rPr lang="pl-PL" b="0" i="0" u="none" strike="noStrike" baseline="0" dirty="0"/>
              <a:t>,</a:t>
            </a:r>
            <a:r>
              <a:rPr lang="en-US" b="0" i="0" u="none" strike="noStrike" baseline="0" dirty="0"/>
              <a:t> Springer International Publishing</a:t>
            </a:r>
            <a:endParaRPr lang="pl-PL" b="0" i="0" u="none" strike="noStrike" baseline="0" dirty="0"/>
          </a:p>
          <a:p>
            <a:pPr algn="l"/>
            <a:r>
              <a:rPr lang="en-US" dirty="0"/>
              <a:t>Freeman, R. E. (2010). Strategic Management: A stakeholder </a:t>
            </a:r>
            <a:r>
              <a:rPr lang="en-US" dirty="0" err="1"/>
              <a:t>apporach</a:t>
            </a:r>
            <a:r>
              <a:rPr lang="en-US" dirty="0"/>
              <a:t>. Cambridge</a:t>
            </a:r>
            <a:r>
              <a:rPr lang="pl-PL" dirty="0"/>
              <a:t> University Press</a:t>
            </a:r>
          </a:p>
          <a:p>
            <a:r>
              <a:rPr lang="pl-PL" b="0" i="0" u="none" strike="noStrike" baseline="0" dirty="0" err="1"/>
              <a:t>Grudowski</a:t>
            </a:r>
            <a:r>
              <a:rPr lang="pl-PL" b="0" i="0" u="none" strike="noStrike" baseline="0" dirty="0"/>
              <a:t> </a:t>
            </a:r>
            <a:r>
              <a:rPr lang="pl-PL" dirty="0"/>
              <a:t>P.,</a:t>
            </a:r>
            <a:r>
              <a:rPr lang="pl-PL" b="0" i="0" u="none" strike="noStrike" baseline="0" dirty="0"/>
              <a:t> Lewandowski K. (2012), Pojęcie jakości kształcenia i uwarunkowania jej kwantyfikacji w uczelniach wyższych, Zarządzanie i Finanse, nr 3, cz. 1</a:t>
            </a:r>
            <a:endParaRPr lang="pl-PL" dirty="0"/>
          </a:p>
          <a:p>
            <a:pPr algn="l"/>
            <a:r>
              <a:rPr lang="pl-PL" dirty="0"/>
              <a:t>Leja K. (2011), Koncepcje zarządzania współczesnym uniwersytetem, 10.13140/RG.2.1.3539.1529. </a:t>
            </a:r>
          </a:p>
          <a:p>
            <a:pPr algn="l"/>
            <a:r>
              <a:rPr lang="pl-PL" dirty="0"/>
              <a:t>Leja K. (2019), Misja społecznie odpowiedzialnego uniwersytetu, w: Jastrzębska, E., Przybysz, M. (red.), Społeczna odpowiedzialność uczelni znaczenie dla uczelni i sposoby jej wdrażania (s. 11-13), Ministerstwo Nauki i Szkolnictwa Wyższego i Ministerstwo Inwestycji i Rozwoju, Warszawa</a:t>
            </a:r>
          </a:p>
          <a:p>
            <a:pPr algn="l"/>
            <a:r>
              <a:rPr lang="pl-PL" dirty="0" err="1"/>
              <a:t>Puente</a:t>
            </a:r>
            <a:r>
              <a:rPr lang="pl-PL" dirty="0"/>
              <a:t> C., </a:t>
            </a:r>
            <a:r>
              <a:rPr lang="pl-PL" dirty="0" err="1"/>
              <a:t>Fabra</a:t>
            </a:r>
            <a:r>
              <a:rPr lang="pl-PL" dirty="0"/>
              <a:t> M., Mason C. et al. (2021), Role of the </a:t>
            </a:r>
            <a:r>
              <a:rPr lang="pl-PL" dirty="0" err="1"/>
              <a:t>Universities</a:t>
            </a:r>
            <a:r>
              <a:rPr lang="pl-PL" dirty="0"/>
              <a:t> as Drivers of </a:t>
            </a:r>
            <a:r>
              <a:rPr lang="pl-PL" dirty="0" err="1"/>
              <a:t>Social</a:t>
            </a:r>
            <a:r>
              <a:rPr lang="pl-PL" dirty="0"/>
              <a:t> </a:t>
            </a:r>
            <a:r>
              <a:rPr lang="pl-PL" dirty="0" err="1"/>
              <a:t>Innovation</a:t>
            </a:r>
            <a:r>
              <a:rPr lang="pl-PL" dirty="0"/>
              <a:t>, </a:t>
            </a:r>
            <a:r>
              <a:rPr lang="pl-PL" dirty="0" err="1"/>
              <a:t>Sustainability</a:t>
            </a:r>
            <a:r>
              <a:rPr lang="pl-PL" dirty="0"/>
              <a:t>, 13, 13727, 10.3390/su132413727</a:t>
            </a:r>
            <a:endParaRPr lang="en-US" dirty="0"/>
          </a:p>
          <a:p>
            <a:pPr algn="l"/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4049D-1C83-5BCB-31E1-B99EF9414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20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05408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0F82F-B11F-29B8-9E16-D1F23DE95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AED2154-D69D-5AA9-A0B5-655C196FE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SSDQM</a:t>
            </a:r>
            <a:r>
              <a:rPr lang="pl-PL" dirty="0"/>
              <a:t> szczegółowy 1/4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E77668-F81F-1000-6D2E-94C97D9BA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22</a:t>
            </a:fld>
            <a:endParaRPr lang="pl-P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4AC38D-E102-A90E-56E5-CFF4E33DF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1463941"/>
            <a:ext cx="6727154" cy="537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354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EE5FD-FFE9-DF2B-E9AB-DF665F102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2AAB3C6-246A-5A22-41C1-21D137631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SSDQM</a:t>
            </a:r>
            <a:r>
              <a:rPr lang="pl-PL" dirty="0"/>
              <a:t> szczegółowy 2/4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156EC0-4523-3700-7EDC-B0D918A5A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23</a:t>
            </a:fld>
            <a:endParaRPr lang="pl-P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8C2D84-2542-C273-83F4-F9FBA7323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1451352"/>
            <a:ext cx="7199920" cy="540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333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8C0CA-6642-3869-CB14-5891903CD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BC1AE95-84DF-D253-0E13-6F3D46751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SSDQM</a:t>
            </a:r>
            <a:r>
              <a:rPr lang="pl-PL" dirty="0"/>
              <a:t> szczegółowy 3/4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C1EF0A-6EC2-080A-C789-FA2F4C2E5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24</a:t>
            </a:fld>
            <a:endParaRPr lang="pl-P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67A521-74EC-2D5C-67A8-E66218B331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1371172"/>
            <a:ext cx="4800104" cy="548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32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6E10F-81F9-549B-4129-418FC6786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CDE3C1-1FCA-458F-002B-816D11925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SSDQM</a:t>
            </a:r>
            <a:r>
              <a:rPr lang="pl-PL" dirty="0"/>
              <a:t> szczegółowy 4/4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AE83DB-4903-E89E-8506-078EBF08B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25</a:t>
            </a:fld>
            <a:endParaRPr lang="pl-P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46A23D-EED4-E5D8-8646-B7A3D480B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1728000"/>
            <a:ext cx="8438932" cy="502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368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764BA-22DF-BF93-1334-F264C1898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60026D0-C61A-1FB0-912B-C547FD47D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312361"/>
          </a:xfrm>
        </p:spPr>
        <p:txBody>
          <a:bodyPr>
            <a:noAutofit/>
          </a:bodyPr>
          <a:lstStyle/>
          <a:p>
            <a:pPr algn="ctr"/>
            <a:r>
              <a:rPr lang="pl-PL" sz="2400" dirty="0"/>
              <a:t>Podsumowanie weryfikacji hipotez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D9819-F8F1-5E28-AA05-C9CEE1B60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26</a:t>
            </a:fld>
            <a:endParaRPr lang="pl-PL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F57F3FB-F0CF-DF27-CBC2-252146EB56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849790"/>
              </p:ext>
            </p:extLst>
          </p:nvPr>
        </p:nvGraphicFramePr>
        <p:xfrm>
          <a:off x="110836" y="448892"/>
          <a:ext cx="11970327" cy="64317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91837">
                  <a:extLst>
                    <a:ext uri="{9D8B030D-6E8A-4147-A177-3AD203B41FA5}">
                      <a16:colId xmlns:a16="http://schemas.microsoft.com/office/drawing/2014/main" val="2453651563"/>
                    </a:ext>
                  </a:extLst>
                </a:gridCol>
                <a:gridCol w="10174778">
                  <a:extLst>
                    <a:ext uri="{9D8B030D-6E8A-4147-A177-3AD203B41FA5}">
                      <a16:colId xmlns:a16="http://schemas.microsoft.com/office/drawing/2014/main" val="2456432908"/>
                    </a:ext>
                  </a:extLst>
                </a:gridCol>
                <a:gridCol w="1303712">
                  <a:extLst>
                    <a:ext uri="{9D8B030D-6E8A-4147-A177-3AD203B41FA5}">
                      <a16:colId xmlns:a16="http://schemas.microsoft.com/office/drawing/2014/main" val="3341905602"/>
                    </a:ext>
                  </a:extLst>
                </a:gridCol>
              </a:tblGrid>
              <a:tr h="20783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en-US" sz="1300" dirty="0">
                          <a:effectLst/>
                        </a:rPr>
                        <a:t>Nr</a:t>
                      </a:r>
                      <a:endParaRPr lang="pl-PL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en-US" sz="1300" dirty="0" err="1">
                          <a:effectLst/>
                        </a:rPr>
                        <a:t>Hipoteza</a:t>
                      </a:r>
                      <a:endParaRPr lang="pl-PL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H</a:t>
                      </a:r>
                      <a:r>
                        <a:rPr lang="en-US" sz="1300" baseline="-25000">
                          <a:effectLst/>
                        </a:rPr>
                        <a:t>0</a:t>
                      </a:r>
                      <a:r>
                        <a:rPr lang="en-US" sz="1300">
                          <a:effectLst/>
                        </a:rPr>
                        <a:t> odrzucona?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/>
                </a:tc>
                <a:extLst>
                  <a:ext uri="{0D108BD9-81ED-4DB2-BD59-A6C34878D82A}">
                    <a16:rowId xmlns:a16="http://schemas.microsoft.com/office/drawing/2014/main" val="3261114161"/>
                  </a:ext>
                </a:extLst>
              </a:tr>
              <a:tr h="29503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en-US" sz="1300" u="sng" dirty="0">
                          <a:effectLst/>
                        </a:rPr>
                        <a:t>H1</a:t>
                      </a:r>
                      <a:endParaRPr lang="pl-PL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>
                          <a:effectLst/>
                        </a:rPr>
                        <a:t>Wyniki pomiaru satysfakcji interesariuszy są pozytywnie skorelowane z innymi wynikami jakości usług uczelni.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>
                          <a:effectLst/>
                        </a:rPr>
                        <a:t>NIE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extLst>
                  <a:ext uri="{0D108BD9-81ED-4DB2-BD59-A6C34878D82A}">
                    <a16:rowId xmlns:a16="http://schemas.microsoft.com/office/drawing/2014/main" val="3490905311"/>
                  </a:ext>
                </a:extLst>
              </a:tr>
              <a:tr h="29503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en-US" sz="1300" u="sng">
                          <a:effectLst/>
                        </a:rPr>
                        <a:t>H2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>
                          <a:effectLst/>
                        </a:rPr>
                        <a:t>Wyniki pomiaru satysfakcji interesariuszy są pozytywnie skorelowane z wartościami Indeksu Wyceny Rynkowej Absolwenta.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>
                          <a:effectLst/>
                        </a:rPr>
                        <a:t>NIE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extLst>
                  <a:ext uri="{0D108BD9-81ED-4DB2-BD59-A6C34878D82A}">
                    <a16:rowId xmlns:a16="http://schemas.microsoft.com/office/drawing/2014/main" val="3404781009"/>
                  </a:ext>
                </a:extLst>
              </a:tr>
              <a:tr h="4349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H2a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 dirty="0">
                          <a:effectLst/>
                        </a:rPr>
                        <a:t>Stopa zatrudnienia wśród absolwentów uczelni po roku od uzyskania dyplomu jest pozytywnie skorelowana z wartościami satysfakcji z usług uczelni.</a:t>
                      </a:r>
                      <a:endParaRPr lang="pl-PL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>
                          <a:effectLst/>
                        </a:rPr>
                        <a:t>NIE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extLst>
                  <a:ext uri="{0D108BD9-81ED-4DB2-BD59-A6C34878D82A}">
                    <a16:rowId xmlns:a16="http://schemas.microsoft.com/office/drawing/2014/main" val="395208643"/>
                  </a:ext>
                </a:extLst>
              </a:tr>
              <a:tr h="4349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H2b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 dirty="0">
                          <a:effectLst/>
                        </a:rPr>
                        <a:t>Stopa zatrudnienia wśród absolwentów uczelni po 3 latach od uzyskania dyplomu jest pozytywnie skorelowana z wartościami satysfakcji z usług uczelni.</a:t>
                      </a:r>
                      <a:endParaRPr lang="pl-PL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>
                          <a:effectLst/>
                        </a:rPr>
                        <a:t>NIE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extLst>
                  <a:ext uri="{0D108BD9-81ED-4DB2-BD59-A6C34878D82A}">
                    <a16:rowId xmlns:a16="http://schemas.microsoft.com/office/drawing/2014/main" val="929802813"/>
                  </a:ext>
                </a:extLst>
              </a:tr>
              <a:tr h="29503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H2c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 dirty="0">
                          <a:effectLst/>
                        </a:rPr>
                        <a:t>Poziom zarobków absolwentów uczelni po roku od uzyskania dyplomu jest pozytywnie skorelowany z wartościami satysfakcji z usług uczelni.</a:t>
                      </a:r>
                      <a:endParaRPr lang="pl-PL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>
                          <a:effectLst/>
                        </a:rPr>
                        <a:t>NIE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extLst>
                  <a:ext uri="{0D108BD9-81ED-4DB2-BD59-A6C34878D82A}">
                    <a16:rowId xmlns:a16="http://schemas.microsoft.com/office/drawing/2014/main" val="2830822840"/>
                  </a:ext>
                </a:extLst>
              </a:tr>
              <a:tr h="4349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H2d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 b="1" dirty="0">
                          <a:effectLst/>
                        </a:rPr>
                        <a:t>Poziom zarobków absolwentów uczelni po 3 latach od uzyskania dyplomu jest pozytywnie skorelowany z wartościami satysfakcji z usług uczelni.</a:t>
                      </a:r>
                      <a:endParaRPr lang="pl-PL" sz="13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 b="1" dirty="0">
                          <a:effectLst/>
                        </a:rPr>
                        <a:t>TAK</a:t>
                      </a:r>
                      <a:endParaRPr lang="pl-PL" sz="13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extLst>
                  <a:ext uri="{0D108BD9-81ED-4DB2-BD59-A6C34878D82A}">
                    <a16:rowId xmlns:a16="http://schemas.microsoft.com/office/drawing/2014/main" val="2382161887"/>
                  </a:ext>
                </a:extLst>
              </a:tr>
              <a:tr h="4491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en-US" sz="1300" u="sng">
                          <a:effectLst/>
                        </a:rPr>
                        <a:t>H3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 dirty="0">
                          <a:effectLst/>
                        </a:rPr>
                        <a:t>Absolwenci publicznych uczelni technicznych są wyżej cenieni na rynku pracy niż absolwenci pozostałych uczelni, a uczelnie techniczne uzyskują wyższe wartości Indeksu Wyceny Rynkowej Absolwenta.</a:t>
                      </a:r>
                      <a:endParaRPr lang="pl-PL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>
                          <a:effectLst/>
                        </a:rPr>
                        <a:t>NIE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extLst>
                  <a:ext uri="{0D108BD9-81ED-4DB2-BD59-A6C34878D82A}">
                    <a16:rowId xmlns:a16="http://schemas.microsoft.com/office/drawing/2014/main" val="3215167326"/>
                  </a:ext>
                </a:extLst>
              </a:tr>
              <a:tr h="4491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H3a’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 b="1" dirty="0">
                          <a:effectLst/>
                        </a:rPr>
                        <a:t>Stopa zatrudnienia wśród absolwentów publicznych uczelni technicznych po roku od uzyskania dyplomu jest niższa niż stopa zatrudnienia absolwentów pozostałych uczelni w tym samym okresie.</a:t>
                      </a:r>
                      <a:endParaRPr lang="pl-PL" sz="13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 b="1" dirty="0">
                          <a:effectLst/>
                        </a:rPr>
                        <a:t>TAK</a:t>
                      </a:r>
                      <a:endParaRPr lang="pl-PL" sz="13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extLst>
                  <a:ext uri="{0D108BD9-81ED-4DB2-BD59-A6C34878D82A}">
                    <a16:rowId xmlns:a16="http://schemas.microsoft.com/office/drawing/2014/main" val="1812080544"/>
                  </a:ext>
                </a:extLst>
              </a:tr>
              <a:tr h="4491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H3b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 dirty="0">
                          <a:effectLst/>
                        </a:rPr>
                        <a:t>Stopa zatrudnienia wśród absolwentów publicznych uczelni technicznych po 3 latach od uzyskania dyplomu jest wyższa niż stopa zatrudnienia absolwentów pozostałych uczelni w tym samym okresie</a:t>
                      </a:r>
                      <a:endParaRPr lang="pl-PL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>
                          <a:effectLst/>
                        </a:rPr>
                        <a:t>NIE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extLst>
                  <a:ext uri="{0D108BD9-81ED-4DB2-BD59-A6C34878D82A}">
                    <a16:rowId xmlns:a16="http://schemas.microsoft.com/office/drawing/2014/main" val="1702745176"/>
                  </a:ext>
                </a:extLst>
              </a:tr>
              <a:tr h="4491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H3c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 dirty="0">
                          <a:effectLst/>
                        </a:rPr>
                        <a:t>Średnie zarobki absolwentów publicznych uczelni technicznych po roku od uzyskania dyplomu są wyższe niż średnie zarobki absolwentów pozostałych uczelni w tym samym okresie.</a:t>
                      </a:r>
                      <a:endParaRPr lang="pl-PL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>
                          <a:effectLst/>
                        </a:rPr>
                        <a:t>NIE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extLst>
                  <a:ext uri="{0D108BD9-81ED-4DB2-BD59-A6C34878D82A}">
                    <a16:rowId xmlns:a16="http://schemas.microsoft.com/office/drawing/2014/main" val="1338144074"/>
                  </a:ext>
                </a:extLst>
              </a:tr>
              <a:tr h="4491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H3d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 b="1" dirty="0">
                          <a:effectLst/>
                        </a:rPr>
                        <a:t>Średnie zarobki absolwentów publicznych uczelni technicznych po 3 latach od uzyskania dyplomu są wyższe niż średnie zarobki absolwentów pozostałych uczelni w tym samym okresie.</a:t>
                      </a:r>
                      <a:endParaRPr lang="pl-PL" sz="13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 b="1" dirty="0">
                          <a:effectLst/>
                        </a:rPr>
                        <a:t>TAK</a:t>
                      </a:r>
                      <a:endParaRPr lang="pl-PL" sz="13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extLst>
                  <a:ext uri="{0D108BD9-81ED-4DB2-BD59-A6C34878D82A}">
                    <a16:rowId xmlns:a16="http://schemas.microsoft.com/office/drawing/2014/main" val="334451955"/>
                  </a:ext>
                </a:extLst>
              </a:tr>
              <a:tr h="4491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H3e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 dirty="0">
                          <a:effectLst/>
                        </a:rPr>
                        <a:t>Wartości wskaźników IWRA, obliczonych na podstawie danych o zatrudnieniu i zarobkach absolwentów po roku od uzyskania dyplomu, dla uczelni technicznych są wyższe niż dla pozostałych uczelni.</a:t>
                      </a:r>
                      <a:endParaRPr lang="pl-PL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>
                          <a:effectLst/>
                        </a:rPr>
                        <a:t>NIE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extLst>
                  <a:ext uri="{0D108BD9-81ED-4DB2-BD59-A6C34878D82A}">
                    <a16:rowId xmlns:a16="http://schemas.microsoft.com/office/drawing/2014/main" val="3530312763"/>
                  </a:ext>
                </a:extLst>
              </a:tr>
              <a:tr h="4491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H3f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 dirty="0">
                          <a:effectLst/>
                        </a:rPr>
                        <a:t>Wartości wskaźników IWRA, obliczonych na podstawie danych o zatrudnieniu i zarobkach absolwentów po 3 latach od uzyskania dyplomu, dla uczelni technicznych są wyższe niż dla pozostałych uczelni.</a:t>
                      </a:r>
                      <a:endParaRPr lang="pl-PL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 b="1" dirty="0">
                          <a:effectLst/>
                        </a:rPr>
                        <a:t>TAK</a:t>
                      </a:r>
                      <a:endParaRPr lang="pl-PL" sz="13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extLst>
                  <a:ext uri="{0D108BD9-81ED-4DB2-BD59-A6C34878D82A}">
                    <a16:rowId xmlns:a16="http://schemas.microsoft.com/office/drawing/2014/main" val="1337958285"/>
                  </a:ext>
                </a:extLst>
              </a:tr>
              <a:tr h="4491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en-US" sz="1300" u="sng">
                          <a:effectLst/>
                        </a:rPr>
                        <a:t>H4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 b="1" dirty="0">
                          <a:effectLst/>
                        </a:rPr>
                        <a:t>Wyniki Indeksu Wyceny Rynkowej Absolwenta polskich publicznych uczelni technicznych są pozytywnie skorelowane z jakością usług uczelni mierzoną przy pomocy rankingu Perspektywy.</a:t>
                      </a:r>
                      <a:endParaRPr lang="pl-PL" sz="13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 b="1" dirty="0">
                          <a:effectLst/>
                        </a:rPr>
                        <a:t>TAK</a:t>
                      </a:r>
                      <a:endParaRPr lang="pl-PL" sz="13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extLst>
                  <a:ext uri="{0D108BD9-81ED-4DB2-BD59-A6C34878D82A}">
                    <a16:rowId xmlns:a16="http://schemas.microsoft.com/office/drawing/2014/main" val="1575490738"/>
                  </a:ext>
                </a:extLst>
              </a:tr>
              <a:tr h="29503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en-US" sz="1300" u="sng">
                          <a:effectLst/>
                        </a:rPr>
                        <a:t>H5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 b="1" dirty="0">
                          <a:effectLst/>
                        </a:rPr>
                        <a:t>Wyniki Indeksu Wyceny Rynkowej Absolwenta są pozytywnie skorelowane z wynikami oceny prestiżu uczelni.</a:t>
                      </a:r>
                      <a:endParaRPr lang="pl-PL" sz="13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 b="1" dirty="0">
                          <a:effectLst/>
                        </a:rPr>
                        <a:t>TAK</a:t>
                      </a:r>
                      <a:endParaRPr lang="pl-PL" sz="13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extLst>
                  <a:ext uri="{0D108BD9-81ED-4DB2-BD59-A6C34878D82A}">
                    <a16:rowId xmlns:a16="http://schemas.microsoft.com/office/drawing/2014/main" val="3729512828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A24CC4E1-AA03-6F5C-CAAF-8B9445525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550" y="15700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l-PL" altLang="pl-P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l-PL" altLang="pl-P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986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F146487-78BF-B718-BD20-9D922B933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Lista uczelni technicznych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AAA29-CC14-7130-6830-03F85D6C5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27</a:t>
            </a:fld>
            <a:endParaRPr lang="pl-PL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7517236-1780-FD20-9CFA-8BAB5B9155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085865"/>
              </p:ext>
            </p:extLst>
          </p:nvPr>
        </p:nvGraphicFramePr>
        <p:xfrm>
          <a:off x="540532" y="1379195"/>
          <a:ext cx="10080000" cy="53695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040000">
                  <a:extLst>
                    <a:ext uri="{9D8B030D-6E8A-4147-A177-3AD203B41FA5}">
                      <a16:colId xmlns:a16="http://schemas.microsoft.com/office/drawing/2014/main" val="3959542645"/>
                    </a:ext>
                  </a:extLst>
                </a:gridCol>
                <a:gridCol w="5040000">
                  <a:extLst>
                    <a:ext uri="{9D8B030D-6E8A-4147-A177-3AD203B41FA5}">
                      <a16:colId xmlns:a16="http://schemas.microsoft.com/office/drawing/2014/main" val="1946425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pl-PL" dirty="0"/>
                    </a:p>
                  </a:txBody>
                  <a:tcPr>
                    <a:solidFill>
                      <a:srgbClr val="003767"/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dirty="0"/>
                    </a:p>
                  </a:txBody>
                  <a:tcPr>
                    <a:solidFill>
                      <a:srgbClr val="0037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935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pl-PL" sz="1600" dirty="0"/>
                        <a:t>1. Akademia Górniczo-Hutnicza (AGH)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dirty="0"/>
                        <a:t>13. Politechnika Poznańska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74389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600" dirty="0"/>
                        <a:t>2. Akademia Techniczno-Humanistyczna w Bielsku-Białej (obecnie Uniwersytet Bielsko-Bialski)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dirty="0"/>
                        <a:t>14. Politechnika Rzeszowska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11426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600" dirty="0"/>
                        <a:t>3. Politechnika Białostocka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dirty="0"/>
                        <a:t>15. Politechnika Śląska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3721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600" dirty="0"/>
                        <a:t>4. Politechnika Bydgoska (dawniej Uniwersytet Technologiczno-Przyrodniczy)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dirty="0"/>
                        <a:t>16. Politechnika Świętokrzyska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167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600" dirty="0"/>
                        <a:t>5. Politechnika Częstochowska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dirty="0"/>
                        <a:t>17. Politechnika Warszawska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4349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600" dirty="0"/>
                        <a:t>6. Politechnika Gdańska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dirty="0"/>
                        <a:t>18. Politechnika Wrocławska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9277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dirty="0"/>
                        <a:t>7. Politechnika Koszalińska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dirty="0"/>
                        <a:t>19. Uniwersytet Morski w Gdyni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7869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dirty="0"/>
                        <a:t>8. Politechnika Krakowska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dirty="0"/>
                        <a:t>20. Uniwersytet Technologiczno-Humanistyczny </a:t>
                      </a:r>
                      <a:br>
                        <a:rPr lang="pl-PL" sz="1600" dirty="0"/>
                      </a:br>
                      <a:r>
                        <a:rPr lang="pl-PL" sz="1600" dirty="0"/>
                        <a:t>w Radomiu (obecnie Uniwersytet Radomski)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84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dirty="0"/>
                        <a:t>9. Politechnika Lubelska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dirty="0"/>
                        <a:t>21. Wojskowa Akademia Techniczna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375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dirty="0"/>
                        <a:t>10. Politechnika Łódzka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dirty="0"/>
                        <a:t>22. Zachodniopomorski Uniwersytet Technologiczny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6988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dirty="0"/>
                        <a:t>11. Politechnika Morska w Szczecinie (dawniej Akademia Morska)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l-P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927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dirty="0"/>
                        <a:t>12. Politechnika Opolska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l-P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013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49662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FF4A3-B714-750A-55F7-D07D16574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B36A6B9-5287-75AA-A291-755B01221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250"/>
            <a:ext cx="10515600" cy="784719"/>
          </a:xfrm>
        </p:spPr>
        <p:txBody>
          <a:bodyPr>
            <a:noAutofit/>
          </a:bodyPr>
          <a:lstStyle/>
          <a:p>
            <a:r>
              <a:rPr lang="pl-PL" sz="2400" dirty="0"/>
              <a:t>Przykłady MUDA dla działalności naukowej, współpracy z otoczeniem gospodarczym, umiędzynarodowienia</a:t>
            </a:r>
            <a:endParaRPr lang="en-GB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A079AD-68E2-E939-A5F6-39C8CB143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28</a:t>
            </a:fld>
            <a:endParaRPr lang="pl-PL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34DD2D-8086-9288-245E-16A44FD199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453776"/>
              </p:ext>
            </p:extLst>
          </p:nvPr>
        </p:nvGraphicFramePr>
        <p:xfrm>
          <a:off x="0" y="871969"/>
          <a:ext cx="12062413" cy="600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728">
                  <a:extLst>
                    <a:ext uri="{9D8B030D-6E8A-4147-A177-3AD203B41FA5}">
                      <a16:colId xmlns:a16="http://schemas.microsoft.com/office/drawing/2014/main" val="1203265383"/>
                    </a:ext>
                  </a:extLst>
                </a:gridCol>
                <a:gridCol w="3346895">
                  <a:extLst>
                    <a:ext uri="{9D8B030D-6E8A-4147-A177-3AD203B41FA5}">
                      <a16:colId xmlns:a16="http://schemas.microsoft.com/office/drawing/2014/main" val="1423675002"/>
                    </a:ext>
                  </a:extLst>
                </a:gridCol>
                <a:gridCol w="3346895">
                  <a:extLst>
                    <a:ext uri="{9D8B030D-6E8A-4147-A177-3AD203B41FA5}">
                      <a16:colId xmlns:a16="http://schemas.microsoft.com/office/drawing/2014/main" val="96020671"/>
                    </a:ext>
                  </a:extLst>
                </a:gridCol>
                <a:gridCol w="3346895">
                  <a:extLst>
                    <a:ext uri="{9D8B030D-6E8A-4147-A177-3AD203B41FA5}">
                      <a16:colId xmlns:a16="http://schemas.microsoft.com/office/drawing/2014/main" val="1618127580"/>
                    </a:ext>
                  </a:extLst>
                </a:gridCol>
              </a:tblGrid>
              <a:tr h="488798">
                <a:tc>
                  <a:txBody>
                    <a:bodyPr/>
                    <a:lstStyle/>
                    <a:p>
                      <a:r>
                        <a:rPr lang="pl-PL" sz="1400" dirty="0"/>
                        <a:t>Rodzaj MUDA</a:t>
                      </a:r>
                    </a:p>
                  </a:txBody>
                  <a:tcPr anchor="ctr">
                    <a:solidFill>
                      <a:srgbClr val="00376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400" dirty="0"/>
                        <a:t>Działalność naukowa</a:t>
                      </a:r>
                    </a:p>
                  </a:txBody>
                  <a:tcPr anchor="ctr">
                    <a:solidFill>
                      <a:srgbClr val="00376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400" dirty="0"/>
                        <a:t>Współpraca </a:t>
                      </a:r>
                      <a:br>
                        <a:rPr lang="pl-PL" sz="1400" dirty="0"/>
                      </a:br>
                      <a:r>
                        <a:rPr lang="pl-PL" sz="1400" dirty="0"/>
                        <a:t>z otoczeniem</a:t>
                      </a:r>
                    </a:p>
                  </a:txBody>
                  <a:tcPr anchor="ctr">
                    <a:solidFill>
                      <a:srgbClr val="00376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400" dirty="0"/>
                        <a:t>Umiędzynarodowienie</a:t>
                      </a:r>
                    </a:p>
                  </a:txBody>
                  <a:tcPr anchor="ctr">
                    <a:solidFill>
                      <a:srgbClr val="0037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4836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200" b="1" dirty="0"/>
                        <a:t>1. Nadprodukcja (</a:t>
                      </a:r>
                      <a:r>
                        <a:rPr lang="pl-PL" sz="1200" b="1" dirty="0" err="1"/>
                        <a:t>Overproduction</a:t>
                      </a:r>
                      <a:r>
                        <a:rPr lang="pl-PL" sz="1200" b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Publikowanie licznych artykułów bez istotnej wartości dla rozwoju naukowego;</a:t>
                      </a:r>
                      <a:br>
                        <a:rPr lang="pl-PL" sz="1200" dirty="0"/>
                      </a:br>
                      <a:r>
                        <a:rPr lang="pl-PL" sz="1200" dirty="0"/>
                        <a:t>Generowanie niepotrzebnych danych eksperymentalnych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Organizowanie zbyt wielu wydarzeń popularyzatorskich;</a:t>
                      </a:r>
                      <a:br>
                        <a:rPr lang="pl-PL" sz="1200" dirty="0"/>
                      </a:br>
                      <a:r>
                        <a:rPr lang="pl-PL" sz="1200" dirty="0"/>
                        <a:t>prowadzenie badań, które są powieleniem istniejących inicjatyw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Oferowanie zbyt wielu programów międzynarodowych o podobnej treści; </a:t>
                      </a:r>
                      <a:br>
                        <a:rPr lang="pl-PL" sz="1200" dirty="0"/>
                      </a:br>
                      <a:r>
                        <a:rPr lang="pl-PL" sz="1200" dirty="0"/>
                        <a:t>Tworzenie zbędnych materiałów reklamowych współpracy </a:t>
                      </a:r>
                      <a:r>
                        <a:rPr lang="pl-PL" sz="1200" dirty="0" err="1"/>
                        <a:t>międzyn</a:t>
                      </a:r>
                      <a:r>
                        <a:rPr lang="pl-PL" sz="12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3014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200" b="1" dirty="0"/>
                        <a:t>2. Zapasy (Inventory)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Gromadzenie niepotrzebnych materiałów, odczynników, danych, itp..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/>
                        <a:t>Nadmiar fizycznych materiałów promocyjnych; nieaktualne listy współprac</a:t>
                      </a:r>
                      <a:endParaRPr lang="pl-P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Nadmierne ilości materiałów promocyjnych; przechowywanie zbędnych dokumentów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192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200" b="1" dirty="0"/>
                        <a:t>3. Braki / naprawa (</a:t>
                      </a:r>
                      <a:r>
                        <a:rPr lang="pl-PL" sz="1200" b="1" dirty="0" err="1"/>
                        <a:t>Defects</a:t>
                      </a:r>
                      <a:r>
                        <a:rPr lang="pl-PL" sz="1200" b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Błędy w konfiguracji eksperymentów; błędna dokumentacja badawcza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Nieporozumienia z partnerami; błędy w alokacji budżetu na projekty;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Błędy w tłumaczeniach lub interpretacji przepisów; Nieprecyzyjne informacje dla </a:t>
                      </a:r>
                      <a:r>
                        <a:rPr lang="pl-PL" sz="1200" dirty="0" err="1"/>
                        <a:t>stud</a:t>
                      </a:r>
                      <a:r>
                        <a:rPr lang="pl-PL" sz="12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655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200" b="1" dirty="0"/>
                        <a:t>4. Zbędny ruch (Motion)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Częste przemieszczanie się naukowców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Odwiedzanie wielu sekretariatów w celu uzyskania zgody na współpracę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Liczne podróże pracowników i studentów wynikające z planu zajęć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4549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200" b="1" dirty="0"/>
                        <a:t>5. Zbędne przetwarzanie (</a:t>
                      </a:r>
                      <a:r>
                        <a:rPr lang="pl-PL" sz="1200" b="1" dirty="0" err="1"/>
                        <a:t>Overprocessing</a:t>
                      </a:r>
                      <a:r>
                        <a:rPr lang="pl-PL" sz="1200" b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Przeprowadzanie zbyt szczegółowych analiz; przygotowywanie zbyt obszernych wniosków grantowych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Nadmiernie skomplikowane umowy o współpracy; wykonywanie zbędnych procesów administracyjnych do uruchamiania projektów sponsorowanych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Wykonywanie dodatkowych weryfikacje dla prostych współprac międzynarodowych; Tworzenie nadmiernie szczegółowych i wielojęzycznych materiałów promocyjnych do ograniczonej grupy odbiorców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5561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200" b="1" dirty="0"/>
                        <a:t>6. Oczekiwanie (</a:t>
                      </a:r>
                      <a:r>
                        <a:rPr lang="pl-PL" sz="1200" b="1" dirty="0" err="1"/>
                        <a:t>Waiting</a:t>
                      </a:r>
                      <a:r>
                        <a:rPr lang="pl-PL" sz="1200" b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Opóźnienia w recenzjach; oczekiwanie na sprzęt badawczy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Opóźnienia podpisywania umów o współpracy; oczekiwanie na odpowiedzi od interesariuszy zewnętrznych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Czekanie na proces wizowy dla studentów zagranicznych; opóźnienia w akredytacji wspólnych programów/kierunków studiów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2696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200" b="1" dirty="0"/>
                        <a:t>7. Transport (</a:t>
                      </a:r>
                      <a:r>
                        <a:rPr lang="pl-PL" sz="1200" b="1" dirty="0" err="1"/>
                        <a:t>Transportation</a:t>
                      </a:r>
                      <a:r>
                        <a:rPr lang="pl-PL" sz="1200" b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Fizyczne transportowanie danych zamiast korzystania z rozwiązań chmurowych; transportowanie próbek do badań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Wysyłanie prototypów, gdy wystarczy prezentacja cyfrowa; Przejazdy pomiędzy kampusami, gdy wystarczy kontakt zdalny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Wymóg fizycznych podróży na spotkania koordynacyjne; Wysyłanie dokumentów papierowych zamiast podpisów elektron.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090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200" b="1" dirty="0"/>
                        <a:t>*8. Niewykorzystany potencjał pracowników (</a:t>
                      </a:r>
                      <a:r>
                        <a:rPr lang="pl-PL" sz="1200" b="1" dirty="0" err="1"/>
                        <a:t>Untapped</a:t>
                      </a:r>
                      <a:r>
                        <a:rPr lang="pl-PL" sz="1200" b="1" dirty="0"/>
                        <a:t> </a:t>
                      </a:r>
                      <a:r>
                        <a:rPr lang="pl-PL" sz="1200" b="1" dirty="0" err="1"/>
                        <a:t>human</a:t>
                      </a:r>
                      <a:r>
                        <a:rPr lang="pl-PL" sz="1200" b="1" dirty="0"/>
                        <a:t> </a:t>
                      </a:r>
                      <a:r>
                        <a:rPr lang="pl-PL" sz="1200" b="1" dirty="0" err="1"/>
                        <a:t>potential</a:t>
                      </a:r>
                      <a:r>
                        <a:rPr lang="pl-PL" sz="1200" b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Doświadczeni badacze wykonujący rutynowe zadania;</a:t>
                      </a:r>
                      <a:br>
                        <a:rPr lang="pl-PL" sz="1200" dirty="0"/>
                      </a:br>
                      <a:r>
                        <a:rPr lang="pl-PL" sz="1200" dirty="0"/>
                        <a:t>Brak angażowania wybitnych studentów w projekty badawcze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Brak zaangażowania wykładowców w tworzenie programów studiów odpowiadających potrzebom przemysłu; Niewykorzystane sieci </a:t>
                      </a:r>
                      <a:r>
                        <a:rPr lang="pl-PL" sz="1200" dirty="0" err="1"/>
                        <a:t>absolw</a:t>
                      </a:r>
                      <a:r>
                        <a:rPr lang="pl-PL" sz="1200" dirty="0"/>
                        <a:t>. do współpracy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Brak wykorzystania wykwalifikowanych pracowników międzynarodowych do tworzenia strategii internacjonalizacji; brak </a:t>
                      </a:r>
                      <a:r>
                        <a:rPr lang="pl-PL" sz="1200" dirty="0" err="1"/>
                        <a:t>zaangażowa-nia</a:t>
                      </a:r>
                      <a:r>
                        <a:rPr lang="pl-PL" sz="1200" dirty="0"/>
                        <a:t> personelu wielojęzycznego w tworzenie materiałów promocyjnych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905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2924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92543-8AB0-F564-DC6F-5FD50A28B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EBEF059-4177-0ACD-0BF2-8092DE546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Wyniki testów U </a:t>
            </a:r>
            <a:r>
              <a:rPr lang="pl-PL" dirty="0" err="1"/>
              <a:t>Manna-Whitney’a</a:t>
            </a:r>
            <a:r>
              <a:rPr lang="pl-PL" dirty="0"/>
              <a:t> dla danych z ELA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BB9B99F-491C-18FF-6925-AACF8A4FC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Zarobki 3R: U</a:t>
            </a:r>
            <a:r>
              <a:rPr lang="pl-PL" sz="2400" b="0" i="0" u="none" strike="noStrike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l-PL" sz="2400" b="0" i="0" u="none" strike="noStrike" baseline="0" dirty="0" err="1">
                <a:latin typeface="Calibri" panose="020F0502020204030204" pitchFamily="34" charset="0"/>
                <a:cs typeface="Calibri" panose="020F0502020204030204" pitchFamily="34" charset="0"/>
              </a:rPr>
              <a:t>ntech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) = 2573 przy N=441; Z = -3,4941; p = 0,0002 &lt; </a:t>
            </a:r>
            <a:r>
              <a:rPr lang="el-GR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 = 0,05</a:t>
            </a:r>
          </a:p>
          <a:p>
            <a:pPr algn="l"/>
            <a:r>
              <a:rPr lang="pl-PL" sz="2400" dirty="0">
                <a:latin typeface="Calibri" panose="020F0502020204030204" pitchFamily="34" charset="0"/>
                <a:cs typeface="Calibri" panose="020F0502020204030204" pitchFamily="34" charset="0"/>
              </a:rPr>
              <a:t>Stopa zatrudnienia_3R: 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pl-PL" sz="2400" b="0" i="0" u="none" strike="noStrike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l-PL" sz="2400" b="0" i="0" u="none" strike="noStrike" baseline="0" dirty="0" err="1">
                <a:latin typeface="Calibri" panose="020F0502020204030204" pitchFamily="34" charset="0"/>
                <a:cs typeface="Calibri" panose="020F0502020204030204" pitchFamily="34" charset="0"/>
              </a:rPr>
              <a:t>ntech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) = 3637; Z = -1,6681; p = 0,0476 &lt; </a:t>
            </a:r>
            <a:r>
              <a:rPr lang="el-GR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 = 0,05</a:t>
            </a:r>
          </a:p>
          <a:p>
            <a:r>
              <a:rPr lang="pl-PL" sz="2400" dirty="0">
                <a:latin typeface="Calibri" panose="020F0502020204030204" pitchFamily="34" charset="0"/>
                <a:cs typeface="Calibri" panose="020F0502020204030204" pitchFamily="34" charset="0"/>
              </a:rPr>
              <a:t>IWRA_3R: 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pl-PL" sz="2400" b="0" i="0" u="none" strike="noStrike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l-PL" sz="2400" b="0" i="0" u="none" strike="noStrike" baseline="0" dirty="0" err="1">
                <a:latin typeface="Calibri" panose="020F0502020204030204" pitchFamily="34" charset="0"/>
                <a:cs typeface="Calibri" panose="020F0502020204030204" pitchFamily="34" charset="0"/>
              </a:rPr>
              <a:t>ntech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) = 2615; Z = -3,4221; p = 0,0003 &lt; </a:t>
            </a:r>
            <a:r>
              <a:rPr lang="el-GR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 = 0,05</a:t>
            </a:r>
          </a:p>
          <a:p>
            <a:r>
              <a:rPr lang="pl-PL" sz="2400" dirty="0">
                <a:latin typeface="Calibri" panose="020F0502020204030204" pitchFamily="34" charset="0"/>
                <a:cs typeface="Calibri" panose="020F0502020204030204" pitchFamily="34" charset="0"/>
              </a:rPr>
              <a:t>WWZ_3R: 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pl-PL" sz="2400" b="0" i="0" u="none" strike="noStrike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l-PL" sz="2400" b="0" i="0" u="none" strike="noStrike" baseline="0" dirty="0" err="1">
                <a:latin typeface="Calibri" panose="020F0502020204030204" pitchFamily="34" charset="0"/>
                <a:cs typeface="Calibri" panose="020F0502020204030204" pitchFamily="34" charset="0"/>
              </a:rPr>
              <a:t>ntech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) = 2338; Z = -3,8974; p ≈ 0,0000 &lt; </a:t>
            </a:r>
            <a:r>
              <a:rPr lang="el-GR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 = 0,05</a:t>
            </a:r>
          </a:p>
          <a:p>
            <a:r>
              <a:rPr lang="pl-PL" sz="2400" dirty="0">
                <a:latin typeface="Calibri" panose="020F0502020204030204" pitchFamily="34" charset="0"/>
                <a:cs typeface="Calibri" panose="020F0502020204030204" pitchFamily="34" charset="0"/>
              </a:rPr>
              <a:t>IWRA_WWZ_3R: 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pl-PL" sz="2400" b="0" i="0" u="none" strike="noStrike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l-PL" sz="2400" b="0" i="0" u="none" strike="noStrike" baseline="0" dirty="0" err="1">
                <a:latin typeface="Calibri" panose="020F0502020204030204" pitchFamily="34" charset="0"/>
                <a:cs typeface="Calibri" panose="020F0502020204030204" pitchFamily="34" charset="0"/>
              </a:rPr>
              <a:t>ntech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) = 2361; Z = -3,8579; p = 0,0001 &lt; </a:t>
            </a:r>
            <a:r>
              <a:rPr lang="el-GR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 = 0,05</a:t>
            </a:r>
          </a:p>
          <a:p>
            <a:r>
              <a:rPr lang="pl-PL" sz="2400" dirty="0">
                <a:latin typeface="Calibri" panose="020F0502020204030204" pitchFamily="34" charset="0"/>
                <a:cs typeface="Calibri" panose="020F0502020204030204" pitchFamily="34" charset="0"/>
              </a:rPr>
              <a:t>Stopa zatrudnienia_1R: 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pl-PL" sz="2400" b="0" i="0" u="none" strike="noStrike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l-PL" sz="2400" b="0" i="0" u="none" strike="noStrike" baseline="0" dirty="0" err="1">
                <a:latin typeface="Calibri" panose="020F0502020204030204" pitchFamily="34" charset="0"/>
                <a:cs typeface="Calibri" panose="020F0502020204030204" pitchFamily="34" charset="0"/>
              </a:rPr>
              <a:t>tech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) = 2019; Z = -4,4448; p ≈ 0,0000 &lt; </a:t>
            </a:r>
            <a:r>
              <a:rPr lang="el-GR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 = 0,05</a:t>
            </a:r>
          </a:p>
          <a:p>
            <a:endParaRPr lang="pl-PL" sz="2400" b="0" i="0" u="none" strike="noStrike" baseline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pl-PL" sz="2400" b="0" i="0" u="none" strike="noStrike" baseline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1B67F-56C8-0BD4-2AE2-5B1547B61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29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36539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273ED-2CD2-0064-6BC6-4EF9A9AF2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Schemat postępowania badawczego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FC7C7-4493-CCE6-FE6C-D7872CD05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3</a:t>
            </a:fld>
            <a:endParaRPr lang="pl-PL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D115A42-9EB4-36B0-290C-1EF01096B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940" y="1690688"/>
            <a:ext cx="6374120" cy="4680000"/>
          </a:xfrm>
        </p:spPr>
      </p:pic>
    </p:spTree>
    <p:extLst>
      <p:ext uri="{BB962C8B-B14F-4D97-AF65-F5344CB8AC3E}">
        <p14:creationId xmlns:p14="http://schemas.microsoft.com/office/powerpoint/2010/main" val="699181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36724-324F-C976-1656-1155A0222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8C85389-38ED-E69A-F285-DA681CF2C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Model rys. 30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2AA1A73-95DE-4F91-43B8-0B5EA3922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l-PL" sz="2400" b="0" i="0" u="none" strike="noStrike" baseline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pl-PL" sz="2400" b="0" i="0" u="none" strike="noStrike" baseline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5FC62-4A40-D3B3-3DA7-B84C1798C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30</a:t>
            </a:fld>
            <a:endParaRPr lang="pl-P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2342CC-98F0-B2BC-5071-04E4A6FEB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803" y="2045400"/>
            <a:ext cx="9832393" cy="27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06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07C02-621B-C734-15BE-08981EF8A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B260C49-E0AB-D2F8-4BD9-589EE2506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Koncepcje uniwersytetów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B5D349-B3DF-FC07-F230-CC4E41A64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endParaRPr lang="en-GB" sz="1800" b="0" i="0" u="none" strike="noStrike" baseline="0" dirty="0"/>
          </a:p>
          <a:p>
            <a:pPr algn="l"/>
            <a:endParaRPr lang="en-GB" sz="1800" dirty="0"/>
          </a:p>
          <a:p>
            <a:pPr algn="l"/>
            <a:endParaRPr lang="en-GB" sz="1800"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6DB4BD6E-238E-A141-1CC1-71A7FF93DA19}"/>
              </a:ext>
            </a:extLst>
          </p:cNvPr>
          <p:cNvSpPr txBox="1"/>
          <p:nvPr/>
        </p:nvSpPr>
        <p:spPr>
          <a:xfrm>
            <a:off x="8574005" y="2647996"/>
            <a:ext cx="2836831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SR</a:t>
            </a:r>
            <a:r>
              <a:rPr lang="en-GB" dirty="0"/>
              <a:t> – </a:t>
            </a:r>
            <a:r>
              <a:rPr lang="pl-PL" dirty="0"/>
              <a:t>regulacje prawne </a:t>
            </a:r>
            <a:r>
              <a:rPr lang="pl-PL" sz="1600" dirty="0"/>
              <a:t>(</a:t>
            </a:r>
            <a:r>
              <a:rPr lang="en-GB" sz="1600" i="1" dirty="0"/>
              <a:t>State Regulations</a:t>
            </a:r>
            <a:r>
              <a:rPr lang="pl-PL" sz="1600" dirty="0"/>
              <a:t>)</a:t>
            </a:r>
            <a:endParaRPr lang="en-GB" sz="1600" dirty="0"/>
          </a:p>
          <a:p>
            <a:r>
              <a:rPr lang="en-GB" b="1" dirty="0"/>
              <a:t>AG</a:t>
            </a:r>
            <a:r>
              <a:rPr lang="en-GB" dirty="0"/>
              <a:t> – </a:t>
            </a:r>
            <a:r>
              <a:rPr lang="pl-PL" dirty="0"/>
              <a:t>znaczenie kolegialności </a:t>
            </a:r>
            <a:r>
              <a:rPr lang="pl-PL" sz="1600" dirty="0"/>
              <a:t>(</a:t>
            </a:r>
            <a:r>
              <a:rPr lang="en-GB" sz="1600" i="1" dirty="0"/>
              <a:t>Academic</a:t>
            </a:r>
            <a:r>
              <a:rPr lang="pl-PL" sz="1600" i="1" dirty="0"/>
              <a:t> </a:t>
            </a:r>
            <a:r>
              <a:rPr lang="en-GB" sz="1600" i="1" dirty="0"/>
              <a:t>self-Governance</a:t>
            </a:r>
            <a:r>
              <a:rPr lang="pl-PL" sz="1600" dirty="0"/>
              <a:t>)</a:t>
            </a:r>
            <a:endParaRPr lang="en-GB" dirty="0"/>
          </a:p>
          <a:p>
            <a:r>
              <a:rPr lang="en-GB" b="1" dirty="0"/>
              <a:t>SG</a:t>
            </a:r>
            <a:r>
              <a:rPr lang="en-GB" dirty="0"/>
              <a:t> – </a:t>
            </a:r>
            <a:r>
              <a:rPr lang="pl-PL" dirty="0"/>
              <a:t>rola interesariuszy </a:t>
            </a:r>
            <a:r>
              <a:rPr lang="pl-PL" sz="1600" dirty="0"/>
              <a:t>(</a:t>
            </a:r>
            <a:r>
              <a:rPr lang="en-GB" sz="1600" i="1" dirty="0"/>
              <a:t>Stakeholder guidance</a:t>
            </a:r>
            <a:r>
              <a:rPr lang="pl-PL" sz="1600" dirty="0"/>
              <a:t>)</a:t>
            </a:r>
            <a:endParaRPr lang="en-GB" dirty="0"/>
          </a:p>
          <a:p>
            <a:r>
              <a:rPr lang="en-GB" b="1" dirty="0"/>
              <a:t>MG</a:t>
            </a:r>
            <a:r>
              <a:rPr lang="en-GB" dirty="0"/>
              <a:t> –</a:t>
            </a:r>
            <a:r>
              <a:rPr lang="pl-PL" dirty="0"/>
              <a:t> umocowanie władzy rektora </a:t>
            </a:r>
            <a:r>
              <a:rPr lang="pl-PL" sz="1600" dirty="0"/>
              <a:t>(</a:t>
            </a:r>
            <a:r>
              <a:rPr lang="en-GB" sz="1600" i="1" dirty="0"/>
              <a:t>Managerial self-Governance</a:t>
            </a:r>
            <a:r>
              <a:rPr lang="pl-PL" sz="1600" dirty="0"/>
              <a:t>)</a:t>
            </a:r>
            <a:endParaRPr lang="en-GB" dirty="0"/>
          </a:p>
          <a:p>
            <a:r>
              <a:rPr lang="en-GB" b="1" dirty="0"/>
              <a:t>C</a:t>
            </a:r>
            <a:r>
              <a:rPr lang="en-GB" dirty="0"/>
              <a:t> – </a:t>
            </a:r>
            <a:r>
              <a:rPr lang="pl-PL" dirty="0"/>
              <a:t>konkurencyjność </a:t>
            </a:r>
            <a:r>
              <a:rPr lang="pl-PL" sz="1600" dirty="0"/>
              <a:t>(</a:t>
            </a:r>
            <a:r>
              <a:rPr lang="en-GB" sz="1600" i="1" dirty="0"/>
              <a:t>Competition</a:t>
            </a:r>
            <a:r>
              <a:rPr lang="pl-PL" sz="1600" dirty="0"/>
              <a:t>)</a:t>
            </a:r>
            <a:endParaRPr lang="en-GB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6372019-4470-459C-7F47-E9C5F6C4D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52" y="1690688"/>
            <a:ext cx="7735806" cy="5129794"/>
          </a:xfrm>
          <a:prstGeom prst="rect">
            <a:avLst/>
          </a:prstGeom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9FD1BDD8-AD3C-DAF0-0615-A1ABD3A17205}"/>
              </a:ext>
            </a:extLst>
          </p:cNvPr>
          <p:cNvSpPr txBox="1"/>
          <p:nvPr/>
        </p:nvSpPr>
        <p:spPr>
          <a:xfrm>
            <a:off x="5520651" y="6142218"/>
            <a:ext cx="497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źródło</a:t>
            </a:r>
            <a:r>
              <a:rPr lang="en-GB" sz="1200" dirty="0"/>
              <a:t>: </a:t>
            </a:r>
            <a:r>
              <a:rPr lang="en-GB" sz="1200" dirty="0" err="1"/>
              <a:t>Leja</a:t>
            </a:r>
            <a:r>
              <a:rPr lang="en-GB" sz="1200" dirty="0"/>
              <a:t> 2011, </a:t>
            </a:r>
            <a:r>
              <a:rPr lang="pl-PL" sz="1200" dirty="0"/>
              <a:t>s</a:t>
            </a:r>
            <a:r>
              <a:rPr lang="en-GB" sz="1200" dirty="0"/>
              <a:t>. 175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DB1632-EE25-AED0-FAD5-BAEEC3440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4</a:t>
            </a:fld>
            <a:endParaRPr lang="pl-P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1C92E3-C185-76FD-0CB8-03BC3EF688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000" y="72000"/>
            <a:ext cx="1470947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3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1EAFA99-E6F6-9C32-FCD9-295254D96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Teoria zarządzania jakością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AEEA72C-DA17-8133-04DC-5D0CEE84D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endParaRPr lang="en-GB" sz="1800" b="0" i="0" u="none" strike="noStrike" baseline="0" dirty="0"/>
          </a:p>
          <a:p>
            <a:pPr algn="l"/>
            <a:endParaRPr lang="en-GB" sz="1800" dirty="0"/>
          </a:p>
          <a:p>
            <a:pPr algn="l"/>
            <a:endParaRPr lang="en-GB" sz="1800" dirty="0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FDEE6D3E-84F5-B8E0-3C77-B12CF760BF8D}"/>
              </a:ext>
            </a:extLst>
          </p:cNvPr>
          <p:cNvSpPr txBox="1"/>
          <p:nvPr/>
        </p:nvSpPr>
        <p:spPr>
          <a:xfrm>
            <a:off x="5520651" y="6142218"/>
            <a:ext cx="497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źródło</a:t>
            </a:r>
            <a:r>
              <a:rPr lang="en-GB" sz="1200" dirty="0"/>
              <a:t>: </a:t>
            </a:r>
            <a:r>
              <a:rPr lang="pl-PL" sz="1200" dirty="0"/>
              <a:t>Anderson i in.</a:t>
            </a:r>
            <a:r>
              <a:rPr lang="en-GB" sz="1200" dirty="0"/>
              <a:t> </a:t>
            </a:r>
            <a:r>
              <a:rPr lang="pl-PL" sz="1200" dirty="0"/>
              <a:t>1994</a:t>
            </a:r>
            <a:endParaRPr lang="en-GB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1EB93-B0E7-B56E-BC62-1B168010B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5</a:t>
            </a:fld>
            <a:endParaRPr lang="pl-P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B1A005-724B-553F-B808-E29E83BEE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416" y="2135545"/>
            <a:ext cx="7301168" cy="35108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ECADE9-E2D7-0240-428C-1DD516BAF2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000" y="72000"/>
            <a:ext cx="1470947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2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549FA-9DBE-AB02-35B7-0AAA6C4F9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E0E76CF-143A-F327-7494-80647C2BD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Teorie interesariuszy 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C9B0153-9658-E370-BA5F-D71E4C850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2400" dirty="0">
                <a:solidFill>
                  <a:srgbClr val="181818"/>
                </a:solidFill>
                <a:latin typeface="+mn-lt"/>
              </a:rPr>
              <a:t>interesariusz</a:t>
            </a:r>
            <a:r>
              <a:rPr lang="en-GB" sz="2400" dirty="0">
                <a:solidFill>
                  <a:srgbClr val="181818"/>
                </a:solidFill>
                <a:latin typeface="+mn-lt"/>
              </a:rPr>
              <a:t> – „</a:t>
            </a:r>
            <a:r>
              <a:rPr lang="pl-PL" sz="2400" dirty="0">
                <a:solidFill>
                  <a:srgbClr val="181818"/>
                </a:solidFill>
                <a:latin typeface="+mn-lt"/>
              </a:rPr>
              <a:t>może wypływać i może być pod wpływem</a:t>
            </a:r>
            <a:r>
              <a:rPr lang="en-GB" sz="2400" dirty="0">
                <a:solidFill>
                  <a:srgbClr val="181818"/>
                </a:solidFill>
                <a:latin typeface="+mn-lt"/>
              </a:rPr>
              <a:t>”</a:t>
            </a:r>
            <a:endParaRPr lang="pl-PL" sz="2100" dirty="0">
              <a:solidFill>
                <a:srgbClr val="181818"/>
              </a:solidFill>
              <a:latin typeface="+mn-lt"/>
            </a:endParaRPr>
          </a:p>
          <a:p>
            <a:pPr algn="l"/>
            <a:r>
              <a:rPr lang="pl-PL" sz="2400" b="0" i="0" u="none" strike="noStrike" baseline="0" dirty="0">
                <a:latin typeface="+mn-lt"/>
              </a:rPr>
              <a:t>zarządzanie interesariuszami: </a:t>
            </a:r>
          </a:p>
          <a:p>
            <a:pPr lvl="1"/>
            <a:r>
              <a:rPr lang="pl-PL" dirty="0">
                <a:solidFill>
                  <a:srgbClr val="181818"/>
                </a:solidFill>
                <a:latin typeface="+mn-lt"/>
              </a:rPr>
              <a:t>umiejętność analizy interesariuszy</a:t>
            </a:r>
          </a:p>
          <a:p>
            <a:pPr lvl="1"/>
            <a:r>
              <a:rPr lang="pl-PL" dirty="0">
                <a:solidFill>
                  <a:srgbClr val="181818"/>
                </a:solidFill>
                <a:latin typeface="+mn-lt"/>
              </a:rPr>
              <a:t>wdrażanie wniosków z analizy</a:t>
            </a:r>
          </a:p>
          <a:p>
            <a:pPr lvl="1"/>
            <a:r>
              <a:rPr lang="pl-PL" dirty="0">
                <a:solidFill>
                  <a:srgbClr val="181818"/>
                </a:solidFill>
                <a:latin typeface="+mn-lt"/>
              </a:rPr>
              <a:t>postawa „służenia interesariuszom” </a:t>
            </a:r>
            <a:r>
              <a:rPr lang="pl-PL" sz="1800" dirty="0">
                <a:solidFill>
                  <a:srgbClr val="181818"/>
                </a:solidFill>
                <a:latin typeface="+mn-lt"/>
              </a:rPr>
              <a:t>por. R. E. </a:t>
            </a:r>
            <a:r>
              <a:rPr lang="en-GB" sz="1800" dirty="0">
                <a:solidFill>
                  <a:srgbClr val="181818"/>
                </a:solidFill>
                <a:latin typeface="+mn-lt"/>
              </a:rPr>
              <a:t>Freeman (</a:t>
            </a:r>
            <a:r>
              <a:rPr lang="pl-PL" sz="1800" dirty="0">
                <a:solidFill>
                  <a:srgbClr val="181818"/>
                </a:solidFill>
                <a:latin typeface="+mn-lt"/>
              </a:rPr>
              <a:t>2010</a:t>
            </a:r>
            <a:r>
              <a:rPr lang="en-GB" sz="1800" dirty="0">
                <a:solidFill>
                  <a:srgbClr val="181818"/>
                </a:solidFill>
                <a:latin typeface="+mn-lt"/>
              </a:rPr>
              <a:t>)</a:t>
            </a:r>
            <a:endParaRPr lang="pl-PL" dirty="0">
              <a:solidFill>
                <a:srgbClr val="181818"/>
              </a:solidFill>
              <a:latin typeface="+mn-lt"/>
            </a:endParaRPr>
          </a:p>
          <a:p>
            <a:r>
              <a:rPr lang="en-GB" sz="2400" dirty="0">
                <a:solidFill>
                  <a:srgbClr val="181818"/>
                </a:solidFill>
              </a:rPr>
              <a:t>ISO 21001:2018 – </a:t>
            </a:r>
            <a:r>
              <a:rPr lang="pl-PL" sz="2400" dirty="0">
                <a:solidFill>
                  <a:srgbClr val="181818"/>
                </a:solidFill>
              </a:rPr>
              <a:t>bardzo wiele odniesień do </a:t>
            </a:r>
            <a:r>
              <a:rPr lang="en-GB" sz="2400" dirty="0">
                <a:solidFill>
                  <a:srgbClr val="181818"/>
                </a:solidFill>
              </a:rPr>
              <a:t>„</a:t>
            </a:r>
            <a:r>
              <a:rPr lang="en-GB" sz="2400" dirty="0" err="1">
                <a:solidFill>
                  <a:srgbClr val="181818"/>
                </a:solidFill>
              </a:rPr>
              <a:t>grup</a:t>
            </a:r>
            <a:r>
              <a:rPr lang="pl-PL" sz="2400" dirty="0">
                <a:solidFill>
                  <a:srgbClr val="181818"/>
                </a:solidFill>
              </a:rPr>
              <a:t> zainteresowanych</a:t>
            </a:r>
            <a:r>
              <a:rPr lang="en-GB" sz="2400" dirty="0">
                <a:solidFill>
                  <a:srgbClr val="181818"/>
                </a:solidFill>
              </a:rPr>
              <a:t>”</a:t>
            </a:r>
            <a:endParaRPr lang="pl-PL" sz="2400" dirty="0">
              <a:solidFill>
                <a:srgbClr val="181818"/>
              </a:solidFill>
            </a:endParaRPr>
          </a:p>
          <a:p>
            <a:endParaRPr lang="pl-PL" sz="2400" dirty="0">
              <a:solidFill>
                <a:srgbClr val="181818"/>
              </a:solidFill>
            </a:endParaRPr>
          </a:p>
          <a:p>
            <a:r>
              <a:rPr lang="pl-PL" sz="2400" dirty="0">
                <a:solidFill>
                  <a:srgbClr val="181818"/>
                </a:solidFill>
              </a:rPr>
              <a:t>Luka – niedostatek narzędzi doskonalenia SZJ uwzględniających zarządzanie interesariuszami i kontekst polskich uczelni technicznych</a:t>
            </a:r>
            <a:endParaRPr lang="en-GB" sz="2000" dirty="0">
              <a:solidFill>
                <a:srgbClr val="181818"/>
              </a:solidFill>
            </a:endParaRPr>
          </a:p>
          <a:p>
            <a:endParaRPr lang="en-GB" sz="2400" b="0" i="0" dirty="0">
              <a:solidFill>
                <a:srgbClr val="181818"/>
              </a:solidFill>
              <a:effectLst/>
            </a:endParaRPr>
          </a:p>
          <a:p>
            <a:endParaRPr lang="en-GB" sz="2400" dirty="0">
              <a:solidFill>
                <a:srgbClr val="181818"/>
              </a:solidFill>
            </a:endParaRPr>
          </a:p>
          <a:p>
            <a:endParaRPr lang="en-GB" sz="2400" b="0" i="0" dirty="0">
              <a:solidFill>
                <a:srgbClr val="181818"/>
              </a:solidFill>
              <a:effectLst/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5B094F-112C-9C7D-FF75-73A30DE26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6</a:t>
            </a:fld>
            <a:endParaRPr lang="pl-P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95A1CC-E7A0-D05B-224A-670553E62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000" y="72000"/>
            <a:ext cx="1470947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883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1EFD048-9FB8-37CA-8312-F051845A7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Problem badawczy i cele pracy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E4AD005-1970-BDE9-0A53-0944A3968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l-PL" b="1" dirty="0"/>
              <a:t>Problem badawczy:</a:t>
            </a:r>
          </a:p>
          <a:p>
            <a:pPr marL="0" indent="0">
              <a:buNone/>
            </a:pPr>
            <a:r>
              <a:rPr lang="pl-PL" sz="20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Jakie rozwiązania w zakresie pomiaru oraz wskaźników satysfakcji interesariuszy mogą skutecznie wspierać doskonalenie systemów zarządzania jakością w uczelniach technicznych w Polsce? </a:t>
            </a:r>
            <a:endParaRPr lang="pl-PL" sz="2000" b="1" dirty="0"/>
          </a:p>
          <a:p>
            <a:r>
              <a:rPr lang="pl-PL" b="1" dirty="0"/>
              <a:t>Cel poznawczy</a:t>
            </a:r>
            <a:r>
              <a:rPr lang="en-GB" b="1" dirty="0"/>
              <a:t>:</a:t>
            </a:r>
            <a:endParaRPr lang="pl-PL" b="1" dirty="0"/>
          </a:p>
          <a:p>
            <a:pPr marL="0" indent="0">
              <a:buNone/>
            </a:pPr>
            <a:r>
              <a:rPr lang="pl-PL" sz="20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Identyfikacja skutecznych z perspektywy doskonalenia systemu zarządzania jakością metod pomiaru i analizy poziomu satysfakcji interesariuszy jako miernika jakości.</a:t>
            </a:r>
            <a:endParaRPr lang="en-GB" b="1" i="1" dirty="0"/>
          </a:p>
          <a:p>
            <a:r>
              <a:rPr lang="pl-PL" b="1" dirty="0"/>
              <a:t>Cel utylitarny</a:t>
            </a:r>
            <a:r>
              <a:rPr lang="en-GB" b="1" dirty="0"/>
              <a:t>: </a:t>
            </a:r>
            <a:endParaRPr lang="pl-PL" b="1" dirty="0"/>
          </a:p>
          <a:p>
            <a:pPr marL="0" indent="0">
              <a:buNone/>
            </a:pPr>
            <a:r>
              <a:rPr lang="pl-PL" sz="20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Opracowanie metody doskonalenia systemu zarządzania jakością uczelni, dostosowanego do specyfiki polskich uczelni technicznych, z wykorzystaniem pomiaru satysfakcji różnych grup interesariuszy jako jednego z mierników efektów działania uczelni.</a:t>
            </a:r>
            <a:endParaRPr lang="en-GB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B6F134-6A41-FFAD-CF78-89AA66461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7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73138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2C7F5-E4EF-BDD3-83D3-F72315A43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6977E1-0047-2740-92B7-C2FABB4BF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000" y="72000"/>
            <a:ext cx="1470950" cy="1080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11F79411-668D-900C-8F13-F555F87AF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Badanie jakościowe – pytania badawcze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B9474C2-84CB-6169-25A3-842CDA8A8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b="1" dirty="0"/>
              <a:t>P</a:t>
            </a:r>
            <a:r>
              <a:rPr lang="en-GB" b="1" dirty="0"/>
              <a:t>1</a:t>
            </a:r>
            <a:r>
              <a:rPr lang="en-GB" dirty="0"/>
              <a:t>: </a:t>
            </a:r>
            <a:r>
              <a:rPr lang="pl-PL" i="1" dirty="0"/>
              <a:t>Jak różni interesariusze postrzegają cel istnienia </a:t>
            </a:r>
            <a:br>
              <a:rPr lang="pl-PL" i="1" dirty="0"/>
            </a:br>
            <a:r>
              <a:rPr lang="pl-PL" i="1" dirty="0"/>
              <a:t>uniwersytetów?</a:t>
            </a:r>
            <a:endParaRPr lang="en-GB" i="1" dirty="0"/>
          </a:p>
          <a:p>
            <a:r>
              <a:rPr lang="pl-PL" b="1" dirty="0"/>
              <a:t>P</a:t>
            </a:r>
            <a:r>
              <a:rPr lang="en-GB" b="1" dirty="0"/>
              <a:t>2: </a:t>
            </a:r>
            <a:r>
              <a:rPr lang="pl-PL" i="1" dirty="0"/>
              <a:t>Jak różni interesariusze postrzegają znaczenie </a:t>
            </a:r>
            <a:br>
              <a:rPr lang="pl-PL" i="1" dirty="0"/>
            </a:br>
            <a:r>
              <a:rPr lang="pl-PL" i="1" dirty="0"/>
              <a:t>różnych grup interesariuszy uniwersytetów?</a:t>
            </a:r>
          </a:p>
          <a:p>
            <a:r>
              <a:rPr lang="pl-PL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P3:</a:t>
            </a:r>
            <a:r>
              <a:rPr lang="pl-PL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pl-PL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Jakie wyniki uzyskują najlepsze uczelnie techniczne w Polsce, w ramach różnych miar efektów działań?</a:t>
            </a:r>
            <a:endParaRPr lang="pl-PL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pl-PL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P4:</a:t>
            </a:r>
            <a:r>
              <a:rPr lang="pl-PL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pl-PL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Czy usługi publicznych uczelni technicznych są oceniane wyżej niż usługi pozostałych polskich uczelni?</a:t>
            </a:r>
            <a:endParaRPr lang="pl-PL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GB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1A3EEA-4380-FBB8-BE7B-959A060DD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8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54211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CC57A-FA31-88CA-D683-A3D8E6502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AC5A75B-260B-B78C-2AD3-76214A7D0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Badania jakościowe - wywiady 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B94AC1F-C01F-62BA-40A5-03F9350B90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pl-PL" dirty="0"/>
          </a:p>
          <a:p>
            <a:r>
              <a:rPr lang="en-GB" dirty="0"/>
              <a:t>33 </a:t>
            </a:r>
            <a:r>
              <a:rPr lang="pl-PL" dirty="0"/>
              <a:t>respondentów </a:t>
            </a:r>
          </a:p>
          <a:p>
            <a:r>
              <a:rPr lang="en-GB" dirty="0"/>
              <a:t>8 </a:t>
            </a:r>
            <a:r>
              <a:rPr lang="pl-PL" dirty="0"/>
              <a:t>wybranych</a:t>
            </a:r>
            <a:r>
              <a:rPr lang="en-GB" dirty="0"/>
              <a:t> </a:t>
            </a:r>
            <a:r>
              <a:rPr lang="pl-PL" dirty="0"/>
              <a:t>grup</a:t>
            </a:r>
            <a:r>
              <a:rPr lang="en-GB" dirty="0"/>
              <a:t> </a:t>
            </a:r>
            <a:r>
              <a:rPr lang="pl-PL" dirty="0"/>
              <a:t>interesariuszy</a:t>
            </a:r>
            <a:endParaRPr lang="en-GB" dirty="0"/>
          </a:p>
          <a:p>
            <a:r>
              <a:rPr lang="pl-PL" dirty="0"/>
              <a:t>Dobór celowy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01C29-C155-518D-29BD-76EB5D2A0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9</a:t>
            </a:fld>
            <a:endParaRPr lang="pl-PL" dirty="0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02110609-88ED-AD86-4638-D686B1845E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370498"/>
              </p:ext>
            </p:extLst>
          </p:nvPr>
        </p:nvGraphicFramePr>
        <p:xfrm>
          <a:off x="6096000" y="1835963"/>
          <a:ext cx="3667526" cy="38709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667526">
                  <a:extLst>
                    <a:ext uri="{9D8B030D-6E8A-4147-A177-3AD203B41FA5}">
                      <a16:colId xmlns:a16="http://schemas.microsoft.com/office/drawing/2014/main" val="2777251045"/>
                    </a:ext>
                  </a:extLst>
                </a:gridCol>
              </a:tblGrid>
              <a:tr h="379267">
                <a:tc>
                  <a:txBody>
                    <a:bodyPr/>
                    <a:lstStyle/>
                    <a:p>
                      <a:r>
                        <a:rPr lang="pl-PL" sz="2000" dirty="0"/>
                        <a:t>Interesariusze - respondenci</a:t>
                      </a:r>
                      <a:endParaRPr lang="pl-PL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0037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250783"/>
                  </a:ext>
                </a:extLst>
              </a:tr>
              <a:tr h="379267">
                <a:tc>
                  <a:txBody>
                    <a:bodyPr/>
                    <a:lstStyle/>
                    <a:p>
                      <a:r>
                        <a:rPr lang="pl-PL" sz="2000" dirty="0"/>
                        <a:t>Studenci</a:t>
                      </a:r>
                      <a:endParaRPr lang="pl-PL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521361"/>
                  </a:ext>
                </a:extLst>
              </a:tr>
              <a:tr h="379267">
                <a:tc>
                  <a:txBody>
                    <a:bodyPr/>
                    <a:lstStyle/>
                    <a:p>
                      <a:r>
                        <a:rPr lang="pl-PL" sz="2000" dirty="0"/>
                        <a:t>Absolwenci</a:t>
                      </a:r>
                      <a:endParaRPr lang="pl-PL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881332"/>
                  </a:ext>
                </a:extLst>
              </a:tr>
              <a:tr h="379267">
                <a:tc>
                  <a:txBody>
                    <a:bodyPr/>
                    <a:lstStyle/>
                    <a:p>
                      <a:r>
                        <a:rPr lang="pl-PL" sz="2000" dirty="0"/>
                        <a:t>Rodzice (opiekunowie)</a:t>
                      </a:r>
                      <a:endParaRPr lang="pl-PL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416095"/>
                  </a:ext>
                </a:extLst>
              </a:tr>
              <a:tr h="379267">
                <a:tc>
                  <a:txBody>
                    <a:bodyPr/>
                    <a:lstStyle/>
                    <a:p>
                      <a:r>
                        <a:rPr lang="pl-PL" sz="2000" dirty="0"/>
                        <a:t>Pracownicy administracyjni</a:t>
                      </a:r>
                      <a:endParaRPr lang="pl-PL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91227"/>
                  </a:ext>
                </a:extLst>
              </a:tr>
              <a:tr h="632112">
                <a:tc>
                  <a:txBody>
                    <a:bodyPr/>
                    <a:lstStyle/>
                    <a:p>
                      <a:r>
                        <a:rPr lang="pl-PL" sz="2000" dirty="0"/>
                        <a:t>Pracownicy akademiccy</a:t>
                      </a:r>
                      <a:r>
                        <a:rPr lang="en-US" sz="2000" dirty="0"/>
                        <a:t> (</a:t>
                      </a:r>
                      <a:r>
                        <a:rPr lang="pl-PL" sz="2000" dirty="0"/>
                        <a:t>Badacze </a:t>
                      </a:r>
                      <a:r>
                        <a:rPr lang="en-US" sz="2000" dirty="0"/>
                        <a:t>/</a:t>
                      </a:r>
                      <a:r>
                        <a:rPr lang="pl-PL" sz="2000" dirty="0"/>
                        <a:t> Wykładowcy)</a:t>
                      </a:r>
                      <a:endParaRPr lang="pl-PL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074268"/>
                  </a:ext>
                </a:extLst>
              </a:tr>
              <a:tr h="379267">
                <a:tc>
                  <a:txBody>
                    <a:bodyPr/>
                    <a:lstStyle/>
                    <a:p>
                      <a:r>
                        <a:rPr lang="pl-PL" sz="2000" dirty="0"/>
                        <a:t>Przedsiębiorcy</a:t>
                      </a:r>
                      <a:r>
                        <a:rPr lang="en-US" sz="2000" dirty="0"/>
                        <a:t> (</a:t>
                      </a:r>
                      <a:r>
                        <a:rPr lang="pl-PL" sz="2000" dirty="0"/>
                        <a:t>pracodawcy</a:t>
                      </a:r>
                      <a:r>
                        <a:rPr lang="en-US" sz="2000" dirty="0"/>
                        <a:t>)</a:t>
                      </a:r>
                      <a:endParaRPr lang="pl-PL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437686"/>
                  </a:ext>
                </a:extLst>
              </a:tr>
              <a:tr h="379267">
                <a:tc>
                  <a:txBody>
                    <a:bodyPr/>
                    <a:lstStyle/>
                    <a:p>
                      <a:r>
                        <a:rPr lang="pl-PL" sz="2000" dirty="0"/>
                        <a:t>Władze uczelni</a:t>
                      </a:r>
                      <a:endParaRPr lang="pl-PL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579080"/>
                  </a:ext>
                </a:extLst>
              </a:tr>
              <a:tr h="379267">
                <a:tc>
                  <a:txBody>
                    <a:bodyPr/>
                    <a:lstStyle/>
                    <a:p>
                      <a:r>
                        <a:rPr lang="pl-PL" sz="2000" dirty="0"/>
                        <a:t>Władze samorządowe</a:t>
                      </a:r>
                      <a:endParaRPr lang="pl-PL" sz="200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17643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B3E6023-6F95-D899-CD8D-D9943D017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000" y="72000"/>
            <a:ext cx="147095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600970"/>
      </p:ext>
    </p:extLst>
  </p:cSld>
  <p:clrMapOvr>
    <a:masterClrMapping/>
  </p:clrMapOvr>
</p:sld>
</file>

<file path=ppt/theme/theme1.xml><?xml version="1.0" encoding="utf-8"?>
<a:theme xmlns:a="http://schemas.openxmlformats.org/drawingml/2006/main" name="PrezentacjaDoktorat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Doktorat" id="{03DCC6B5-56FC-4C66-BE4B-0DA88A1E4869}" vid="{01F318E3-63AE-4CE6-A1E5-8F7DC2440B87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4359</TotalTime>
  <Words>4252</Words>
  <Application>Microsoft Office PowerPoint</Application>
  <PresentationFormat>Widescreen</PresentationFormat>
  <Paragraphs>435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CIDFont+F1</vt:lpstr>
      <vt:lpstr>CIDFont+F3</vt:lpstr>
      <vt:lpstr>PrezentacjaDoktorat</vt:lpstr>
      <vt:lpstr>Pomiar satysfakcji interesariuszy w doskonaleniu systemu zarządzania jakością uczelni technicznych w Polsce</vt:lpstr>
      <vt:lpstr>Znaczenie uniwersytetów</vt:lpstr>
      <vt:lpstr>Schemat postępowania badawczego</vt:lpstr>
      <vt:lpstr>Koncepcje uniwersytetów</vt:lpstr>
      <vt:lpstr>Teoria zarządzania jakością</vt:lpstr>
      <vt:lpstr>Teorie interesariuszy </vt:lpstr>
      <vt:lpstr>Problem badawczy i cele pracy</vt:lpstr>
      <vt:lpstr>Badanie jakościowe – pytania badawcze</vt:lpstr>
      <vt:lpstr>Badania jakościowe - wywiady </vt:lpstr>
      <vt:lpstr>Badania jakościowe – spostrzeżenia </vt:lpstr>
      <vt:lpstr>Hipotezy </vt:lpstr>
      <vt:lpstr>Badania ilościowe</vt:lpstr>
      <vt:lpstr>Badania ilościowe – wyniki</vt:lpstr>
      <vt:lpstr>Badania ilościowe – wybrane wnioski</vt:lpstr>
      <vt:lpstr>Zestaw wskaźników wspierających doskonalenie na uczelni technicznej</vt:lpstr>
      <vt:lpstr>Proponowane narzędzie - SSDQM</vt:lpstr>
      <vt:lpstr>SSDQM – diagram ogólny</vt:lpstr>
      <vt:lpstr>Proponowane dalsze kierunki badań</vt:lpstr>
      <vt:lpstr>Podsumowanie</vt:lpstr>
      <vt:lpstr>Literatura</vt:lpstr>
      <vt:lpstr>PowerPoint Presentation</vt:lpstr>
      <vt:lpstr>SSDQM szczegółowy 1/4</vt:lpstr>
      <vt:lpstr>SSDQM szczegółowy 2/4</vt:lpstr>
      <vt:lpstr>SSDQM szczegółowy 3/4</vt:lpstr>
      <vt:lpstr>SSDQM szczegółowy 4/4</vt:lpstr>
      <vt:lpstr>Podsumowanie weryfikacji hipotez</vt:lpstr>
      <vt:lpstr>Lista uczelni technicznych</vt:lpstr>
      <vt:lpstr>Przykłady MUDA dla działalności naukowej, współpracy z otoczeniem gospodarczym, umiędzynarodowienia</vt:lpstr>
      <vt:lpstr>Wyniki testów U Manna-Whitney’a dla danych z ELA</vt:lpstr>
      <vt:lpstr>Model rys. 30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Pomiar satysfakcji interesariuszy w doskonaleniu systemu zarządzania jakością uczelni technicznych w Polsce</dc:title>
  <dc:creator>Jan Paweł Szefler</dc:creator>
  <cp:lastModifiedBy>Jan Szefler</cp:lastModifiedBy>
  <cp:revision>61</cp:revision>
  <cp:lastPrinted>2024-12-17T22:15:41Z</cp:lastPrinted>
  <dcterms:created xsi:type="dcterms:W3CDTF">2024-09-06T06:15:37Z</dcterms:created>
  <dcterms:modified xsi:type="dcterms:W3CDTF">2024-12-17T22:16:34Z</dcterms:modified>
</cp:coreProperties>
</file>